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33"/>
  </p:notesMasterIdLst>
  <p:sldIdLst>
    <p:sldId id="256" r:id="rId2"/>
    <p:sldId id="257" r:id="rId3"/>
    <p:sldId id="299" r:id="rId4"/>
    <p:sldId id="300" r:id="rId5"/>
    <p:sldId id="301" r:id="rId6"/>
    <p:sldId id="259" r:id="rId7"/>
    <p:sldId id="261" r:id="rId8"/>
    <p:sldId id="327" r:id="rId9"/>
    <p:sldId id="302" r:id="rId10"/>
    <p:sldId id="304" r:id="rId11"/>
    <p:sldId id="306" r:id="rId12"/>
    <p:sldId id="309" r:id="rId13"/>
    <p:sldId id="310" r:id="rId14"/>
    <p:sldId id="311" r:id="rId15"/>
    <p:sldId id="303" r:id="rId16"/>
    <p:sldId id="297" r:id="rId17"/>
    <p:sldId id="307" r:id="rId18"/>
    <p:sldId id="312" r:id="rId19"/>
    <p:sldId id="315" r:id="rId20"/>
    <p:sldId id="316" r:id="rId21"/>
    <p:sldId id="323" r:id="rId22"/>
    <p:sldId id="324" r:id="rId23"/>
    <p:sldId id="325" r:id="rId24"/>
    <p:sldId id="326" r:id="rId25"/>
    <p:sldId id="313" r:id="rId26"/>
    <p:sldId id="314" r:id="rId27"/>
    <p:sldId id="317" r:id="rId28"/>
    <p:sldId id="319" r:id="rId29"/>
    <p:sldId id="320" r:id="rId30"/>
    <p:sldId id="321" r:id="rId31"/>
    <p:sldId id="308" r:id="rId32"/>
  </p:sldIdLst>
  <p:sldSz cx="9144000" cy="5143500" type="screen16x9"/>
  <p:notesSz cx="6858000" cy="9144000"/>
  <p:embeddedFontLst>
    <p:embeddedFont>
      <p:font typeface="Barlow" panose="00000500000000000000" pitchFamily="2" charset="0"/>
      <p:regular r:id="rId34"/>
      <p:bold r:id="rId35"/>
      <p:italic r:id="rId36"/>
      <p:boldItalic r:id="rId37"/>
    </p:embeddedFont>
    <p:embeddedFont>
      <p:font typeface="Calibri" panose="020F0502020204030204" pitchFamily="34" charset="0"/>
      <p:regular r:id="rId38"/>
      <p:bold r:id="rId39"/>
      <p:italic r:id="rId40"/>
      <p:boldItalic r:id="rId41"/>
    </p:embeddedFont>
    <p:embeddedFont>
      <p:font typeface="Garamond" panose="02020404030301010803" pitchFamily="18" charset="0"/>
      <p:regular r:id="rId42"/>
      <p:bold r:id="rId43"/>
      <p:italic r:id="rId44"/>
    </p:embeddedFont>
    <p:embeddedFont>
      <p:font typeface="Open Sans" panose="020B0606030504020204" pitchFamily="3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18E7EF0-30BA-47A9-9E73-536E6FB35545}">
  <a:tblStyle styleId="{918E7EF0-30BA-47A9-9E73-536E6FB3554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FAFD12A-2A65-4255-B111-476A2ECDBF96}"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37"/>
  </p:normalViewPr>
  <p:slideViewPr>
    <p:cSldViewPr snapToGrid="0" snapToObjects="1">
      <p:cViewPr varScale="1">
        <p:scale>
          <a:sx n="103" d="100"/>
          <a:sy n="103" d="100"/>
        </p:scale>
        <p:origin x="874"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0783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8646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3710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15393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8556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74106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72347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1318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1564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4544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7328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44844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63545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92429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04685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20933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000638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11490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76354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9762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36028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22625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0782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8694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2439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2691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1942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7872900" y="-75"/>
            <a:ext cx="1271100" cy="5143500"/>
          </a:xfrm>
          <a:prstGeom prst="rect">
            <a:avLst/>
          </a:prstGeom>
          <a:solidFill>
            <a:schemeClr val="lt1"/>
          </a:solidFill>
          <a:ln>
            <a:noFill/>
          </a:ln>
          <a:effectLst>
            <a:outerShdw blurRad="285750" dist="190500" dir="108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2241225" y="1310875"/>
            <a:ext cx="6509100" cy="2521800"/>
          </a:xfrm>
          <a:prstGeom prst="rect">
            <a:avLst/>
          </a:prstGeom>
          <a:solidFill>
            <a:schemeClr val="accent1"/>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2710225" y="1310850"/>
            <a:ext cx="5476800" cy="2521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3"/>
        <p:cNvGrpSpPr/>
        <p:nvPr/>
      </p:nvGrpSpPr>
      <p:grpSpPr>
        <a:xfrm>
          <a:off x="0" y="0"/>
          <a:ext cx="0" cy="0"/>
          <a:chOff x="0" y="0"/>
          <a:chExt cx="0" cy="0"/>
        </a:xfrm>
      </p:grpSpPr>
      <p:sp>
        <p:nvSpPr>
          <p:cNvPr id="14" name="Google Shape;14;p3"/>
          <p:cNvSpPr/>
          <p:nvPr/>
        </p:nvSpPr>
        <p:spPr>
          <a:xfrm>
            <a:off x="3047925" y="-75"/>
            <a:ext cx="6096000" cy="5143500"/>
          </a:xfrm>
          <a:prstGeom prst="rect">
            <a:avLst/>
          </a:prstGeom>
          <a:solidFill>
            <a:srgbClr val="FFFFFF"/>
          </a:solidFill>
          <a:ln>
            <a:noFill/>
          </a:ln>
          <a:effectLst>
            <a:outerShdw blurRad="285750" dist="190500" dir="108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3"/>
          <p:cNvSpPr/>
          <p:nvPr/>
        </p:nvSpPr>
        <p:spPr>
          <a:xfrm>
            <a:off x="2241225" y="1770000"/>
            <a:ext cx="6509100" cy="1603500"/>
          </a:xfrm>
          <a:prstGeom prst="rect">
            <a:avLst/>
          </a:prstGeom>
          <a:solidFill>
            <a:schemeClr val="accent1"/>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3"/>
          <p:cNvSpPr txBox="1">
            <a:spLocks noGrp="1"/>
          </p:cNvSpPr>
          <p:nvPr>
            <p:ph type="ctrTitle"/>
          </p:nvPr>
        </p:nvSpPr>
        <p:spPr>
          <a:xfrm>
            <a:off x="2935400" y="1846200"/>
            <a:ext cx="5814900" cy="910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7" name="Google Shape;17;p3"/>
          <p:cNvSpPr txBox="1">
            <a:spLocks noGrp="1"/>
          </p:cNvSpPr>
          <p:nvPr>
            <p:ph type="subTitle" idx="1"/>
          </p:nvPr>
        </p:nvSpPr>
        <p:spPr>
          <a:xfrm>
            <a:off x="2935400" y="2604625"/>
            <a:ext cx="5814900" cy="451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5"/>
        <p:cNvGrpSpPr/>
        <p:nvPr/>
      </p:nvGrpSpPr>
      <p:grpSpPr>
        <a:xfrm>
          <a:off x="0" y="0"/>
          <a:ext cx="0" cy="0"/>
          <a:chOff x="0" y="0"/>
          <a:chExt cx="0" cy="0"/>
        </a:xfrm>
      </p:grpSpPr>
      <p:sp>
        <p:nvSpPr>
          <p:cNvPr id="26" name="Google Shape;26;p5"/>
          <p:cNvSpPr/>
          <p:nvPr/>
        </p:nvSpPr>
        <p:spPr>
          <a:xfrm>
            <a:off x="1271100" y="-75"/>
            <a:ext cx="7872900" cy="5143500"/>
          </a:xfrm>
          <a:prstGeom prst="rect">
            <a:avLst/>
          </a:prstGeom>
          <a:solidFill>
            <a:srgbClr val="FFFFFF"/>
          </a:solidFill>
          <a:ln>
            <a:noFill/>
          </a:ln>
          <a:effectLst>
            <a:outerShdw blurRad="285750" dist="190500" dir="108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5"/>
          <p:cNvSpPr/>
          <p:nvPr/>
        </p:nvSpPr>
        <p:spPr>
          <a:xfrm>
            <a:off x="8750300" y="4356125"/>
            <a:ext cx="393600" cy="393600"/>
          </a:xfrm>
          <a:prstGeom prst="rect">
            <a:avLst/>
          </a:prstGeom>
          <a:solidFill>
            <a:srgbClr val="FFB000"/>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p:nvPr/>
        </p:nvSpPr>
        <p:spPr>
          <a:xfrm>
            <a:off x="877500" y="393525"/>
            <a:ext cx="7872900" cy="806700"/>
          </a:xfrm>
          <a:prstGeom prst="rect">
            <a:avLst/>
          </a:prstGeom>
          <a:solidFill>
            <a:schemeClr val="accent1"/>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5"/>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0" name="Google Shape;30;p5"/>
          <p:cNvSpPr txBox="1">
            <a:spLocks noGrp="1"/>
          </p:cNvSpPr>
          <p:nvPr>
            <p:ph type="body" idx="1"/>
          </p:nvPr>
        </p:nvSpPr>
        <p:spPr>
          <a:xfrm>
            <a:off x="1556331" y="1349141"/>
            <a:ext cx="7085700" cy="2938500"/>
          </a:xfrm>
          <a:prstGeom prst="rect">
            <a:avLst/>
          </a:prstGeom>
        </p:spPr>
        <p:txBody>
          <a:bodyPr spcFirstLastPara="1" wrap="square" lIns="91425" tIns="91425" rIns="91425" bIns="91425" anchor="t" anchorCtr="0">
            <a:noAutofit/>
          </a:bodyPr>
          <a:lstStyle>
            <a:lvl1pPr marL="457200" lvl="0" indent="-393700">
              <a:spcBef>
                <a:spcPts val="600"/>
              </a:spcBef>
              <a:spcAft>
                <a:spcPts val="0"/>
              </a:spcAft>
              <a:buSzPts val="2600"/>
              <a:buChar char="▪"/>
              <a:defRPr/>
            </a:lvl1pPr>
            <a:lvl2pPr marL="914400" lvl="1" indent="-393700">
              <a:spcBef>
                <a:spcPts val="0"/>
              </a:spcBef>
              <a:spcAft>
                <a:spcPts val="0"/>
              </a:spcAft>
              <a:buSzPts val="2600"/>
              <a:buChar char="▫"/>
              <a:defRPr/>
            </a:lvl2pPr>
            <a:lvl3pPr marL="1371600" lvl="2" indent="-393700">
              <a:spcBef>
                <a:spcPts val="0"/>
              </a:spcBef>
              <a:spcAft>
                <a:spcPts val="0"/>
              </a:spcAft>
              <a:buSzPts val="2600"/>
              <a:buChar char="▫"/>
              <a:defRPr/>
            </a:lvl3pPr>
            <a:lvl4pPr marL="1828800" lvl="3" indent="-393700">
              <a:spcBef>
                <a:spcPts val="0"/>
              </a:spcBef>
              <a:spcAft>
                <a:spcPts val="0"/>
              </a:spcAft>
              <a:buSzPts val="2600"/>
              <a:buChar char="▫"/>
              <a:defRPr/>
            </a:lvl4pPr>
            <a:lvl5pPr marL="2286000" lvl="4" indent="-393700">
              <a:spcBef>
                <a:spcPts val="0"/>
              </a:spcBef>
              <a:spcAft>
                <a:spcPts val="0"/>
              </a:spcAft>
              <a:buSzPts val="2600"/>
              <a:buChar char="○"/>
              <a:defRPr/>
            </a:lvl5pPr>
            <a:lvl6pPr marL="2743200" lvl="5" indent="-393700">
              <a:spcBef>
                <a:spcPts val="0"/>
              </a:spcBef>
              <a:spcAft>
                <a:spcPts val="0"/>
              </a:spcAft>
              <a:buSzPts val="2600"/>
              <a:buChar char="■"/>
              <a:defRPr/>
            </a:lvl6pPr>
            <a:lvl7pPr marL="3200400" lvl="6" indent="-393700">
              <a:spcBef>
                <a:spcPts val="0"/>
              </a:spcBef>
              <a:spcAft>
                <a:spcPts val="0"/>
              </a:spcAft>
              <a:buSzPts val="2600"/>
              <a:buChar char="●"/>
              <a:defRPr/>
            </a:lvl7pPr>
            <a:lvl8pPr marL="3657600" lvl="7" indent="-393700">
              <a:spcBef>
                <a:spcPts val="0"/>
              </a:spcBef>
              <a:spcAft>
                <a:spcPts val="0"/>
              </a:spcAft>
              <a:buSzPts val="2600"/>
              <a:buChar char="○"/>
              <a:defRPr/>
            </a:lvl8pPr>
            <a:lvl9pPr marL="4114800" lvl="8" indent="-393700">
              <a:spcBef>
                <a:spcPts val="0"/>
              </a:spcBef>
              <a:spcAft>
                <a:spcPts val="0"/>
              </a:spcAft>
              <a:buSzPts val="2600"/>
              <a:buChar char="■"/>
              <a:defRPr/>
            </a:lvl9pPr>
          </a:lstStyle>
          <a:p>
            <a:endParaRPr/>
          </a:p>
        </p:txBody>
      </p:sp>
      <p:sp>
        <p:nvSpPr>
          <p:cNvPr id="31" name="Google Shape;31;p5"/>
          <p:cNvSpPr txBox="1">
            <a:spLocks noGrp="1"/>
          </p:cNvSpPr>
          <p:nvPr>
            <p:ph type="sldNum" idx="12"/>
          </p:nvPr>
        </p:nvSpPr>
        <p:spPr>
          <a:xfrm>
            <a:off x="8750400" y="4356225"/>
            <a:ext cx="393600" cy="393600"/>
          </a:xfrm>
          <a:prstGeom prst="rect">
            <a:avLst/>
          </a:prstGeom>
          <a:solidFill>
            <a:schemeClr val="accent1"/>
          </a:solidFill>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32" name="Google Shape;32;p5"/>
          <p:cNvSpPr/>
          <p:nvPr/>
        </p:nvSpPr>
        <p:spPr>
          <a:xfrm>
            <a:off x="7943750" y="393425"/>
            <a:ext cx="806700" cy="806700"/>
          </a:xfrm>
          <a:prstGeom prst="rect">
            <a:avLst/>
          </a:prstGeom>
          <a:solidFill>
            <a:srgbClr val="FFFFFF">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41"/>
        <p:cNvGrpSpPr/>
        <p:nvPr/>
      </p:nvGrpSpPr>
      <p:grpSpPr>
        <a:xfrm>
          <a:off x="0" y="0"/>
          <a:ext cx="0" cy="0"/>
          <a:chOff x="0" y="0"/>
          <a:chExt cx="0" cy="0"/>
        </a:xfrm>
      </p:grpSpPr>
      <p:sp>
        <p:nvSpPr>
          <p:cNvPr id="42" name="Google Shape;42;p7"/>
          <p:cNvSpPr/>
          <p:nvPr/>
        </p:nvSpPr>
        <p:spPr>
          <a:xfrm>
            <a:off x="1271100" y="-75"/>
            <a:ext cx="7872900" cy="5143500"/>
          </a:xfrm>
          <a:prstGeom prst="rect">
            <a:avLst/>
          </a:prstGeom>
          <a:solidFill>
            <a:srgbClr val="FFFFFF"/>
          </a:solidFill>
          <a:ln>
            <a:noFill/>
          </a:ln>
          <a:effectLst>
            <a:outerShdw blurRad="285750" dist="190500" dir="108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7"/>
          <p:cNvSpPr/>
          <p:nvPr/>
        </p:nvSpPr>
        <p:spPr>
          <a:xfrm>
            <a:off x="8750300" y="4356125"/>
            <a:ext cx="393600" cy="393600"/>
          </a:xfrm>
          <a:prstGeom prst="rect">
            <a:avLst/>
          </a:prstGeom>
          <a:solidFill>
            <a:srgbClr val="FFB000"/>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7"/>
          <p:cNvSpPr/>
          <p:nvPr/>
        </p:nvSpPr>
        <p:spPr>
          <a:xfrm>
            <a:off x="877500" y="393525"/>
            <a:ext cx="7872900" cy="806700"/>
          </a:xfrm>
          <a:prstGeom prst="rect">
            <a:avLst/>
          </a:prstGeom>
          <a:solidFill>
            <a:schemeClr val="accent1"/>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7"/>
          <p:cNvSpPr txBox="1">
            <a:spLocks noGrp="1"/>
          </p:cNvSpPr>
          <p:nvPr>
            <p:ph type="title"/>
          </p:nvPr>
        </p:nvSpPr>
        <p:spPr>
          <a:xfrm>
            <a:off x="1182200" y="393475"/>
            <a:ext cx="6739500" cy="806700"/>
          </a:xfrm>
          <a:prstGeom prst="rect">
            <a:avLst/>
          </a:prstGeom>
          <a:noFill/>
        </p:spPr>
        <p:txBody>
          <a:bodyPr spcFirstLastPara="1" wrap="square" lIns="91425" tIns="91425" rIns="91425" bIns="91425" anchor="ctr"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46" name="Google Shape;46;p7"/>
          <p:cNvSpPr txBox="1">
            <a:spLocks noGrp="1"/>
          </p:cNvSpPr>
          <p:nvPr>
            <p:ph type="body" idx="1"/>
          </p:nvPr>
        </p:nvSpPr>
        <p:spPr>
          <a:xfrm>
            <a:off x="1576275" y="1367175"/>
            <a:ext cx="3482400" cy="3382500"/>
          </a:xfrm>
          <a:prstGeom prst="rect">
            <a:avLst/>
          </a:prstGeom>
        </p:spPr>
        <p:txBody>
          <a:bodyPr spcFirstLastPara="1" wrap="square" lIns="91425" tIns="91425" rIns="91425" bIns="91425" anchor="t" anchorCtr="0">
            <a:noAutofit/>
          </a:bodyPr>
          <a:lstStyle>
            <a:lvl1pPr marL="457200" lvl="0" indent="-368300">
              <a:spcBef>
                <a:spcPts val="60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47" name="Google Shape;47;p7"/>
          <p:cNvSpPr txBox="1">
            <a:spLocks noGrp="1"/>
          </p:cNvSpPr>
          <p:nvPr>
            <p:ph type="body" idx="2"/>
          </p:nvPr>
        </p:nvSpPr>
        <p:spPr>
          <a:xfrm>
            <a:off x="5268071" y="1367175"/>
            <a:ext cx="3482400" cy="3382500"/>
          </a:xfrm>
          <a:prstGeom prst="rect">
            <a:avLst/>
          </a:prstGeom>
        </p:spPr>
        <p:txBody>
          <a:bodyPr spcFirstLastPara="1" wrap="square" lIns="91425" tIns="91425" rIns="91425" bIns="91425" anchor="t" anchorCtr="0">
            <a:noAutofit/>
          </a:bodyPr>
          <a:lstStyle>
            <a:lvl1pPr marL="457200" lvl="0" indent="-368300">
              <a:spcBef>
                <a:spcPts val="600"/>
              </a:spcBef>
              <a:spcAft>
                <a:spcPts val="0"/>
              </a:spcAft>
              <a:buSzPts val="2200"/>
              <a:buChar char="▪"/>
              <a:defRPr sz="2200"/>
            </a:lvl1pPr>
            <a:lvl2pPr marL="914400" lvl="1" indent="-368300">
              <a:spcBef>
                <a:spcPts val="0"/>
              </a:spcBef>
              <a:spcAft>
                <a:spcPts val="0"/>
              </a:spcAft>
              <a:buSzPts val="2200"/>
              <a:buChar char="▫"/>
              <a:defRPr sz="2200"/>
            </a:lvl2pPr>
            <a:lvl3pPr marL="1371600" lvl="2" indent="-368300">
              <a:spcBef>
                <a:spcPts val="0"/>
              </a:spcBef>
              <a:spcAft>
                <a:spcPts val="0"/>
              </a:spcAft>
              <a:buSzPts val="2200"/>
              <a:buChar char="▫"/>
              <a:defRPr sz="2200"/>
            </a:lvl3pPr>
            <a:lvl4pPr marL="1828800" lvl="3" indent="-368300">
              <a:spcBef>
                <a:spcPts val="0"/>
              </a:spcBef>
              <a:spcAft>
                <a:spcPts val="0"/>
              </a:spcAft>
              <a:buSzPts val="2200"/>
              <a:buChar char="▫"/>
              <a:defRPr sz="2200"/>
            </a:lvl4pPr>
            <a:lvl5pPr marL="2286000" lvl="4" indent="-368300">
              <a:spcBef>
                <a:spcPts val="0"/>
              </a:spcBef>
              <a:spcAft>
                <a:spcPts val="0"/>
              </a:spcAft>
              <a:buSzPts val="2200"/>
              <a:buChar char="○"/>
              <a:defRPr sz="2200"/>
            </a:lvl5pPr>
            <a:lvl6pPr marL="2743200" lvl="5" indent="-368300">
              <a:spcBef>
                <a:spcPts val="0"/>
              </a:spcBef>
              <a:spcAft>
                <a:spcPts val="0"/>
              </a:spcAft>
              <a:buSzPts val="2200"/>
              <a:buChar char="■"/>
              <a:defRPr sz="2200"/>
            </a:lvl6pPr>
            <a:lvl7pPr marL="3200400" lvl="6" indent="-368300">
              <a:spcBef>
                <a:spcPts val="0"/>
              </a:spcBef>
              <a:spcAft>
                <a:spcPts val="0"/>
              </a:spcAft>
              <a:buSzPts val="2200"/>
              <a:buChar char="●"/>
              <a:defRPr sz="2200"/>
            </a:lvl7pPr>
            <a:lvl8pPr marL="3657600" lvl="7" indent="-368300">
              <a:spcBef>
                <a:spcPts val="0"/>
              </a:spcBef>
              <a:spcAft>
                <a:spcPts val="0"/>
              </a:spcAft>
              <a:buSzPts val="2200"/>
              <a:buChar char="○"/>
              <a:defRPr sz="2200"/>
            </a:lvl8pPr>
            <a:lvl9pPr marL="4114800" lvl="8" indent="-368300">
              <a:spcBef>
                <a:spcPts val="0"/>
              </a:spcBef>
              <a:spcAft>
                <a:spcPts val="0"/>
              </a:spcAft>
              <a:buSzPts val="2200"/>
              <a:buChar char="■"/>
              <a:defRPr sz="2200"/>
            </a:lvl9pPr>
          </a:lstStyle>
          <a:p>
            <a:endParaRPr/>
          </a:p>
        </p:txBody>
      </p:sp>
      <p:sp>
        <p:nvSpPr>
          <p:cNvPr id="48" name="Google Shape;48;p7"/>
          <p:cNvSpPr txBox="1">
            <a:spLocks noGrp="1"/>
          </p:cNvSpPr>
          <p:nvPr>
            <p:ph type="sldNum" idx="12"/>
          </p:nvPr>
        </p:nvSpPr>
        <p:spPr>
          <a:xfrm>
            <a:off x="8750400" y="4356225"/>
            <a:ext cx="393600" cy="393600"/>
          </a:xfrm>
          <a:prstGeom prst="rect">
            <a:avLst/>
          </a:prstGeom>
          <a:solidFill>
            <a:schemeClr val="accent1"/>
          </a:solidFill>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
        <p:nvSpPr>
          <p:cNvPr id="49" name="Google Shape;49;p7"/>
          <p:cNvSpPr/>
          <p:nvPr/>
        </p:nvSpPr>
        <p:spPr>
          <a:xfrm>
            <a:off x="7943750" y="393425"/>
            <a:ext cx="806700" cy="806700"/>
          </a:xfrm>
          <a:prstGeom prst="rect">
            <a:avLst/>
          </a:prstGeom>
          <a:solidFill>
            <a:srgbClr val="FFFFFF">
              <a:alpha val="526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4"/>
        <p:cNvGrpSpPr/>
        <p:nvPr/>
      </p:nvGrpSpPr>
      <p:grpSpPr>
        <a:xfrm>
          <a:off x="0" y="0"/>
          <a:ext cx="0" cy="0"/>
          <a:chOff x="0" y="0"/>
          <a:chExt cx="0" cy="0"/>
        </a:xfrm>
      </p:grpSpPr>
      <p:sp>
        <p:nvSpPr>
          <p:cNvPr id="75" name="Google Shape;75;p11"/>
          <p:cNvSpPr/>
          <p:nvPr/>
        </p:nvSpPr>
        <p:spPr>
          <a:xfrm>
            <a:off x="1271100" y="-75"/>
            <a:ext cx="7872900" cy="5143500"/>
          </a:xfrm>
          <a:prstGeom prst="rect">
            <a:avLst/>
          </a:prstGeom>
          <a:solidFill>
            <a:srgbClr val="FFFFFF"/>
          </a:solidFill>
          <a:ln>
            <a:noFill/>
          </a:ln>
          <a:effectLst>
            <a:outerShdw blurRad="285750" dist="190500" dir="10800000" algn="bl" rotWithShape="0">
              <a:srgbClr val="000000">
                <a:alpha val="15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a:off x="8750300" y="4356125"/>
            <a:ext cx="393600" cy="393600"/>
          </a:xfrm>
          <a:prstGeom prst="rect">
            <a:avLst/>
          </a:prstGeom>
          <a:solidFill>
            <a:srgbClr val="FFB000"/>
          </a:solidFill>
          <a:ln>
            <a:noFill/>
          </a:ln>
          <a:effectLst>
            <a:outerShdw blurRad="214313" dist="47625" dir="5400000" algn="bl" rotWithShape="0">
              <a:srgbClr val="000000">
                <a:alpha val="2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1"/>
          <p:cNvSpPr txBox="1">
            <a:spLocks noGrp="1"/>
          </p:cNvSpPr>
          <p:nvPr>
            <p:ph type="sldNum" idx="12"/>
          </p:nvPr>
        </p:nvSpPr>
        <p:spPr>
          <a:xfrm>
            <a:off x="8750400" y="4356225"/>
            <a:ext cx="393600" cy="393600"/>
          </a:xfrm>
          <a:prstGeom prst="rect">
            <a:avLst/>
          </a:prstGeom>
          <a:solidFill>
            <a:schemeClr val="accent1"/>
          </a:solidFill>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7">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182200" y="393475"/>
            <a:ext cx="6739500" cy="8067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1pPr>
            <a:lvl2pPr lvl="1">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2pPr>
            <a:lvl3pPr lvl="2">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3pPr>
            <a:lvl4pPr lvl="3">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4pPr>
            <a:lvl5pPr lvl="4">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5pPr>
            <a:lvl6pPr lvl="5">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6pPr>
            <a:lvl7pPr lvl="6">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7pPr>
            <a:lvl8pPr lvl="7">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8pPr>
            <a:lvl9pPr lvl="8">
              <a:spcBef>
                <a:spcPts val="0"/>
              </a:spcBef>
              <a:spcAft>
                <a:spcPts val="0"/>
              </a:spcAft>
              <a:buClr>
                <a:schemeClr val="lt1"/>
              </a:buClr>
              <a:buSzPts val="2400"/>
              <a:buFont typeface="Barlow"/>
              <a:buNone/>
              <a:defRPr sz="2400" b="1">
                <a:solidFill>
                  <a:schemeClr val="lt1"/>
                </a:solidFill>
                <a:latin typeface="Barlow"/>
                <a:ea typeface="Barlow"/>
                <a:cs typeface="Barlow"/>
                <a:sym typeface="Barlow"/>
              </a:defRPr>
            </a:lvl9pPr>
          </a:lstStyle>
          <a:p>
            <a:endParaRPr/>
          </a:p>
        </p:txBody>
      </p:sp>
      <p:sp>
        <p:nvSpPr>
          <p:cNvPr id="7" name="Google Shape;7;p1"/>
          <p:cNvSpPr txBox="1">
            <a:spLocks noGrp="1"/>
          </p:cNvSpPr>
          <p:nvPr>
            <p:ph type="body" idx="1"/>
          </p:nvPr>
        </p:nvSpPr>
        <p:spPr>
          <a:xfrm>
            <a:off x="1556331" y="1349141"/>
            <a:ext cx="7085700" cy="2938500"/>
          </a:xfrm>
          <a:prstGeom prst="rect">
            <a:avLst/>
          </a:prstGeom>
          <a:noFill/>
          <a:ln>
            <a:noFill/>
          </a:ln>
        </p:spPr>
        <p:txBody>
          <a:bodyPr spcFirstLastPara="1" wrap="square" lIns="91425" tIns="91425" rIns="91425" bIns="91425" anchor="t" anchorCtr="0">
            <a:noAutofit/>
          </a:bodyPr>
          <a:lstStyle>
            <a:lvl1pPr marL="457200" lvl="0" indent="-393700">
              <a:spcBef>
                <a:spcPts val="600"/>
              </a:spcBef>
              <a:spcAft>
                <a:spcPts val="0"/>
              </a:spcAft>
              <a:buClr>
                <a:schemeClr val="dk2"/>
              </a:buClr>
              <a:buSzPts val="2600"/>
              <a:buFont typeface="Barlow"/>
              <a:buChar char="▪"/>
              <a:defRPr sz="2600">
                <a:solidFill>
                  <a:schemeClr val="dk1"/>
                </a:solidFill>
                <a:latin typeface="Barlow"/>
                <a:ea typeface="Barlow"/>
                <a:cs typeface="Barlow"/>
                <a:sym typeface="Barlow"/>
              </a:defRPr>
            </a:lvl1pPr>
            <a:lvl2pPr marL="914400" lvl="1" indent="-393700">
              <a:spcBef>
                <a:spcPts val="0"/>
              </a:spcBef>
              <a:spcAft>
                <a:spcPts val="0"/>
              </a:spcAft>
              <a:buClr>
                <a:schemeClr val="dk2"/>
              </a:buClr>
              <a:buSzPts val="2600"/>
              <a:buFont typeface="Barlow"/>
              <a:buChar char="▫"/>
              <a:defRPr sz="2600">
                <a:solidFill>
                  <a:schemeClr val="dk1"/>
                </a:solidFill>
                <a:latin typeface="Barlow"/>
                <a:ea typeface="Barlow"/>
                <a:cs typeface="Barlow"/>
                <a:sym typeface="Barlow"/>
              </a:defRPr>
            </a:lvl2pPr>
            <a:lvl3pPr marL="1371600" lvl="2" indent="-393700">
              <a:spcBef>
                <a:spcPts val="0"/>
              </a:spcBef>
              <a:spcAft>
                <a:spcPts val="0"/>
              </a:spcAft>
              <a:buClr>
                <a:schemeClr val="dk2"/>
              </a:buClr>
              <a:buSzPts val="2600"/>
              <a:buFont typeface="Barlow"/>
              <a:buChar char="▫"/>
              <a:defRPr sz="2600">
                <a:solidFill>
                  <a:schemeClr val="dk1"/>
                </a:solidFill>
                <a:latin typeface="Barlow"/>
                <a:ea typeface="Barlow"/>
                <a:cs typeface="Barlow"/>
                <a:sym typeface="Barlow"/>
              </a:defRPr>
            </a:lvl3pPr>
            <a:lvl4pPr marL="1828800" lvl="3" indent="-393700">
              <a:spcBef>
                <a:spcPts val="0"/>
              </a:spcBef>
              <a:spcAft>
                <a:spcPts val="0"/>
              </a:spcAft>
              <a:buClr>
                <a:schemeClr val="dk1"/>
              </a:buClr>
              <a:buSzPts val="2600"/>
              <a:buFont typeface="Barlow"/>
              <a:buChar char="▫"/>
              <a:defRPr sz="2600">
                <a:solidFill>
                  <a:schemeClr val="dk1"/>
                </a:solidFill>
                <a:latin typeface="Barlow"/>
                <a:ea typeface="Barlow"/>
                <a:cs typeface="Barlow"/>
                <a:sym typeface="Barlow"/>
              </a:defRPr>
            </a:lvl4pPr>
            <a:lvl5pPr marL="2286000" lvl="4" indent="-393700">
              <a:spcBef>
                <a:spcPts val="0"/>
              </a:spcBef>
              <a:spcAft>
                <a:spcPts val="0"/>
              </a:spcAft>
              <a:buClr>
                <a:schemeClr val="dk1"/>
              </a:buClr>
              <a:buSzPts val="2600"/>
              <a:buFont typeface="Barlow"/>
              <a:buChar char="○"/>
              <a:defRPr sz="2600">
                <a:solidFill>
                  <a:schemeClr val="dk1"/>
                </a:solidFill>
                <a:latin typeface="Barlow"/>
                <a:ea typeface="Barlow"/>
                <a:cs typeface="Barlow"/>
                <a:sym typeface="Barlow"/>
              </a:defRPr>
            </a:lvl5pPr>
            <a:lvl6pPr marL="2743200" lvl="5" indent="-393700">
              <a:spcBef>
                <a:spcPts val="0"/>
              </a:spcBef>
              <a:spcAft>
                <a:spcPts val="0"/>
              </a:spcAft>
              <a:buClr>
                <a:schemeClr val="dk1"/>
              </a:buClr>
              <a:buSzPts val="2600"/>
              <a:buFont typeface="Barlow"/>
              <a:buChar char="■"/>
              <a:defRPr sz="2600">
                <a:solidFill>
                  <a:schemeClr val="dk1"/>
                </a:solidFill>
                <a:latin typeface="Barlow"/>
                <a:ea typeface="Barlow"/>
                <a:cs typeface="Barlow"/>
                <a:sym typeface="Barlow"/>
              </a:defRPr>
            </a:lvl6pPr>
            <a:lvl7pPr marL="3200400" lvl="6" indent="-393700">
              <a:spcBef>
                <a:spcPts val="0"/>
              </a:spcBef>
              <a:spcAft>
                <a:spcPts val="0"/>
              </a:spcAft>
              <a:buClr>
                <a:schemeClr val="dk1"/>
              </a:buClr>
              <a:buSzPts val="2600"/>
              <a:buFont typeface="Barlow"/>
              <a:buChar char="●"/>
              <a:defRPr sz="2600">
                <a:solidFill>
                  <a:schemeClr val="dk1"/>
                </a:solidFill>
                <a:latin typeface="Barlow"/>
                <a:ea typeface="Barlow"/>
                <a:cs typeface="Barlow"/>
                <a:sym typeface="Barlow"/>
              </a:defRPr>
            </a:lvl7pPr>
            <a:lvl8pPr marL="3657600" lvl="7" indent="-393700">
              <a:spcBef>
                <a:spcPts val="0"/>
              </a:spcBef>
              <a:spcAft>
                <a:spcPts val="0"/>
              </a:spcAft>
              <a:buClr>
                <a:schemeClr val="dk1"/>
              </a:buClr>
              <a:buSzPts val="2600"/>
              <a:buFont typeface="Barlow"/>
              <a:buChar char="○"/>
              <a:defRPr sz="2600">
                <a:solidFill>
                  <a:schemeClr val="dk1"/>
                </a:solidFill>
                <a:latin typeface="Barlow"/>
                <a:ea typeface="Barlow"/>
                <a:cs typeface="Barlow"/>
                <a:sym typeface="Barlow"/>
              </a:defRPr>
            </a:lvl8pPr>
            <a:lvl9pPr marL="4114800" lvl="8" indent="-393700">
              <a:spcBef>
                <a:spcPts val="0"/>
              </a:spcBef>
              <a:spcAft>
                <a:spcPts val="0"/>
              </a:spcAft>
              <a:buClr>
                <a:schemeClr val="dk1"/>
              </a:buClr>
              <a:buSzPts val="2600"/>
              <a:buFont typeface="Barlow"/>
              <a:buChar char="■"/>
              <a:defRPr sz="2600">
                <a:solidFill>
                  <a:schemeClr val="dk1"/>
                </a:solidFill>
                <a:latin typeface="Barlow"/>
                <a:ea typeface="Barlow"/>
                <a:cs typeface="Barlow"/>
                <a:sym typeface="Barlow"/>
              </a:defRPr>
            </a:lvl9pPr>
          </a:lstStyle>
          <a:p>
            <a:endParaRPr/>
          </a:p>
        </p:txBody>
      </p:sp>
      <p:sp>
        <p:nvSpPr>
          <p:cNvPr id="8" name="Google Shape;8;p1"/>
          <p:cNvSpPr txBox="1">
            <a:spLocks noGrp="1"/>
          </p:cNvSpPr>
          <p:nvPr>
            <p:ph type="sldNum" idx="12"/>
          </p:nvPr>
        </p:nvSpPr>
        <p:spPr>
          <a:xfrm>
            <a:off x="8750400" y="4356225"/>
            <a:ext cx="393600" cy="393600"/>
          </a:xfrm>
          <a:prstGeom prst="rect">
            <a:avLst/>
          </a:prstGeom>
          <a:noFill/>
          <a:ln>
            <a:noFill/>
          </a:ln>
        </p:spPr>
        <p:txBody>
          <a:bodyPr spcFirstLastPara="1" wrap="square" lIns="91425" tIns="91425" rIns="91425" bIns="91425" anchor="ctr" anchorCtr="0">
            <a:noAutofit/>
          </a:bodyPr>
          <a:lstStyle>
            <a:lvl1pPr lvl="0" algn="ctr">
              <a:buNone/>
              <a:defRPr sz="1200" b="1">
                <a:solidFill>
                  <a:schemeClr val="lt1"/>
                </a:solidFill>
                <a:latin typeface="Barlow"/>
                <a:ea typeface="Barlow"/>
                <a:cs typeface="Barlow"/>
                <a:sym typeface="Barlow"/>
              </a:defRPr>
            </a:lvl1pPr>
            <a:lvl2pPr lvl="1" algn="ctr">
              <a:buNone/>
              <a:defRPr sz="1200" b="1">
                <a:solidFill>
                  <a:schemeClr val="lt1"/>
                </a:solidFill>
                <a:latin typeface="Barlow"/>
                <a:ea typeface="Barlow"/>
                <a:cs typeface="Barlow"/>
                <a:sym typeface="Barlow"/>
              </a:defRPr>
            </a:lvl2pPr>
            <a:lvl3pPr lvl="2" algn="ctr">
              <a:buNone/>
              <a:defRPr sz="1200" b="1">
                <a:solidFill>
                  <a:schemeClr val="lt1"/>
                </a:solidFill>
                <a:latin typeface="Barlow"/>
                <a:ea typeface="Barlow"/>
                <a:cs typeface="Barlow"/>
                <a:sym typeface="Barlow"/>
              </a:defRPr>
            </a:lvl3pPr>
            <a:lvl4pPr lvl="3" algn="ctr">
              <a:buNone/>
              <a:defRPr sz="1200" b="1">
                <a:solidFill>
                  <a:schemeClr val="lt1"/>
                </a:solidFill>
                <a:latin typeface="Barlow"/>
                <a:ea typeface="Barlow"/>
                <a:cs typeface="Barlow"/>
                <a:sym typeface="Barlow"/>
              </a:defRPr>
            </a:lvl4pPr>
            <a:lvl5pPr lvl="4" algn="ctr">
              <a:buNone/>
              <a:defRPr sz="1200" b="1">
                <a:solidFill>
                  <a:schemeClr val="lt1"/>
                </a:solidFill>
                <a:latin typeface="Barlow"/>
                <a:ea typeface="Barlow"/>
                <a:cs typeface="Barlow"/>
                <a:sym typeface="Barlow"/>
              </a:defRPr>
            </a:lvl5pPr>
            <a:lvl6pPr lvl="5" algn="ctr">
              <a:buNone/>
              <a:defRPr sz="1200" b="1">
                <a:solidFill>
                  <a:schemeClr val="lt1"/>
                </a:solidFill>
                <a:latin typeface="Barlow"/>
                <a:ea typeface="Barlow"/>
                <a:cs typeface="Barlow"/>
                <a:sym typeface="Barlow"/>
              </a:defRPr>
            </a:lvl6pPr>
            <a:lvl7pPr lvl="6" algn="ctr">
              <a:buNone/>
              <a:defRPr sz="1200" b="1">
                <a:solidFill>
                  <a:schemeClr val="lt1"/>
                </a:solidFill>
                <a:latin typeface="Barlow"/>
                <a:ea typeface="Barlow"/>
                <a:cs typeface="Barlow"/>
                <a:sym typeface="Barlow"/>
              </a:defRPr>
            </a:lvl7pPr>
            <a:lvl8pPr lvl="7" algn="ctr">
              <a:buNone/>
              <a:defRPr sz="1200" b="1">
                <a:solidFill>
                  <a:schemeClr val="lt1"/>
                </a:solidFill>
                <a:latin typeface="Barlow"/>
                <a:ea typeface="Barlow"/>
                <a:cs typeface="Barlow"/>
                <a:sym typeface="Barlow"/>
              </a:defRPr>
            </a:lvl8pPr>
            <a:lvl9pPr lvl="8" algn="ctr">
              <a:buNone/>
              <a:defRPr sz="1200" b="1">
                <a:solidFill>
                  <a:schemeClr val="lt1"/>
                </a:solidFill>
                <a:latin typeface="Barlow"/>
                <a:ea typeface="Barlow"/>
                <a:cs typeface="Barlow"/>
                <a:sym typeface="Barlow"/>
              </a:defRPr>
            </a:lvl9pPr>
          </a:lstStyle>
          <a:p>
            <a:pPr marL="0" lvl="0" indent="0" algn="ct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7"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hyperlink" Target="https://chotroihn.vn/"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thegioiic.com/"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hyperlink" Target="http://linhkienviet.vn/"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hyperlink" Target="https://nshopvn.com/"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hyperlink" Target="http://linhkienhanoi.com/"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2014825" y="1917289"/>
            <a:ext cx="6739500" cy="806700"/>
          </a:xfrm>
          <a:prstGeom prst="rect">
            <a:avLst/>
          </a:prstGeom>
        </p:spPr>
        <p:txBody>
          <a:bodyPr spcFirstLastPara="1" wrap="square" lIns="91425" tIns="91425" rIns="91425" bIns="91425" anchor="ctr" anchorCtr="0">
            <a:noAutofit/>
          </a:bodyPr>
          <a:lstStyle/>
          <a:p>
            <a:pPr algn="ctr"/>
            <a:r>
              <a:rPr lang="en-US" sz="2000">
                <a:ln w="6600">
                  <a:solidFill>
                    <a:schemeClr val="accent2"/>
                  </a:solidFill>
                  <a:prstDash val="solid"/>
                </a:ln>
                <a:solidFill>
                  <a:schemeClr val="tx1"/>
                </a:solidFill>
                <a:effectLst>
                  <a:outerShdw dist="38100" dir="2700000" algn="tl" rotWithShape="0">
                    <a:schemeClr val="accent2"/>
                  </a:outerShdw>
                </a:effectLst>
              </a:rPr>
              <a:t>ĐỀ TÀI: </a:t>
            </a:r>
            <a:r>
              <a:rPr lang="en-US" sz="2000" b="1" cap="none" spc="0">
                <a:ln w="6600">
                  <a:solidFill>
                    <a:schemeClr val="accent2"/>
                  </a:solidFill>
                  <a:prstDash val="solid"/>
                </a:ln>
                <a:solidFill>
                  <a:schemeClr val="tx1"/>
                </a:solidFill>
                <a:effectLst>
                  <a:outerShdw dist="38100" dir="2700000" algn="tl" rotWithShape="0">
                    <a:schemeClr val="accent2"/>
                  </a:outerShdw>
                </a:effectLst>
              </a:rPr>
              <a:t>XÂY </a:t>
            </a:r>
            <a:r>
              <a:rPr lang="en-US" sz="2000" b="1" cap="none" spc="0" dirty="0">
                <a:ln w="6600">
                  <a:solidFill>
                    <a:schemeClr val="accent2"/>
                  </a:solidFill>
                  <a:prstDash val="solid"/>
                </a:ln>
                <a:solidFill>
                  <a:schemeClr val="tx1"/>
                </a:solidFill>
                <a:effectLst>
                  <a:outerShdw dist="38100" dir="2700000" algn="tl" rotWithShape="0">
                    <a:schemeClr val="accent2"/>
                  </a:outerShdw>
                </a:effectLst>
              </a:rPr>
              <a:t>DỰNG WEBSITE </a:t>
            </a:r>
            <a:r>
              <a:rPr lang="en-US" sz="2000" b="1" cap="none" spc="0">
                <a:ln w="6600">
                  <a:solidFill>
                    <a:schemeClr val="accent2"/>
                  </a:solidFill>
                  <a:prstDash val="solid"/>
                </a:ln>
                <a:solidFill>
                  <a:schemeClr val="tx1"/>
                </a:solidFill>
                <a:effectLst>
                  <a:outerShdw dist="38100" dir="2700000" algn="tl" rotWithShape="0">
                    <a:schemeClr val="accent2"/>
                  </a:outerShdw>
                </a:effectLst>
              </a:rPr>
              <a:t>BÁN HÀNG LINH </a:t>
            </a:r>
            <a:r>
              <a:rPr lang="en-US" sz="2000" b="1" cap="none" spc="0" dirty="0">
                <a:ln w="6600">
                  <a:solidFill>
                    <a:schemeClr val="accent2"/>
                  </a:solidFill>
                  <a:prstDash val="solid"/>
                </a:ln>
                <a:solidFill>
                  <a:schemeClr val="tx1"/>
                </a:solidFill>
                <a:effectLst>
                  <a:outerShdw dist="38100" dir="2700000" algn="tl" rotWithShape="0">
                    <a:schemeClr val="accent2"/>
                  </a:outerShdw>
                </a:effectLst>
              </a:rPr>
              <a:t>KIỆN </a:t>
            </a:r>
            <a:r>
              <a:rPr lang="en-US" sz="2000" b="1" dirty="0">
                <a:ln w="6600">
                  <a:solidFill>
                    <a:schemeClr val="accent2"/>
                  </a:solidFill>
                  <a:prstDash val="solid"/>
                </a:ln>
                <a:solidFill>
                  <a:schemeClr val="tx1"/>
                </a:solidFill>
                <a:effectLst>
                  <a:outerShdw dist="38100" dir="2700000" algn="tl" rotWithShape="0">
                    <a:schemeClr val="accent2"/>
                  </a:outerShdw>
                </a:effectLst>
              </a:rPr>
              <a:t>ĐIỆN TỬ</a:t>
            </a:r>
            <a:endParaRPr lang="en-US" sz="2000" b="1" cap="none" spc="0" dirty="0">
              <a:ln w="6600">
                <a:solidFill>
                  <a:schemeClr val="accent2"/>
                </a:solidFill>
                <a:prstDash val="solid"/>
              </a:ln>
              <a:solidFill>
                <a:schemeClr val="tx1"/>
              </a:solidFill>
              <a:effectLst>
                <a:outerShdw dist="38100" dir="2700000" algn="tl" rotWithShape="0">
                  <a:schemeClr val="accent2"/>
                </a:outerShdw>
              </a:effectLst>
            </a:endParaRPr>
          </a:p>
        </p:txBody>
      </p:sp>
      <p:sp>
        <p:nvSpPr>
          <p:cNvPr id="6" name="Rectangle 5">
            <a:extLst>
              <a:ext uri="{FF2B5EF4-FFF2-40B4-BE49-F238E27FC236}">
                <a16:creationId xmlns:a16="http://schemas.microsoft.com/office/drawing/2014/main" id="{80CF0E8F-90FB-0B98-D3AC-196B0DB75D6E}"/>
              </a:ext>
            </a:extLst>
          </p:cNvPr>
          <p:cNvSpPr/>
          <p:nvPr/>
        </p:nvSpPr>
        <p:spPr>
          <a:xfrm>
            <a:off x="2409611" y="417092"/>
            <a:ext cx="6205545" cy="400110"/>
          </a:xfrm>
          <a:prstGeom prst="rect">
            <a:avLst/>
          </a:prstGeom>
          <a:noFill/>
        </p:spPr>
        <p:txBody>
          <a:bodyPr wrap="none" lIns="91440" tIns="45720" rIns="91440" bIns="45720">
            <a:spAutoFit/>
          </a:bodyPr>
          <a:lstStyle/>
          <a:p>
            <a:pPr algn="ctr"/>
            <a:r>
              <a:rPr lang="en-US" sz="2000" b="1" cap="none" spc="0" dirty="0">
                <a:ln w="0"/>
                <a:solidFill>
                  <a:schemeClr val="tx1"/>
                </a:solidFill>
                <a:effectLst>
                  <a:outerShdw blurRad="38100" dist="19050" dir="2700000" algn="tl" rotWithShape="0">
                    <a:schemeClr val="dk1">
                      <a:alpha val="40000"/>
                    </a:schemeClr>
                  </a:outerShdw>
                </a:effectLst>
              </a:rPr>
              <a:t>TRƯỜNG ĐẠI HỌC SƯ PHẠM KỸ THUẬT TP HCM</a:t>
            </a:r>
          </a:p>
        </p:txBody>
      </p:sp>
      <p:sp>
        <p:nvSpPr>
          <p:cNvPr id="7" name="Rectangle 6">
            <a:extLst>
              <a:ext uri="{FF2B5EF4-FFF2-40B4-BE49-F238E27FC236}">
                <a16:creationId xmlns:a16="http://schemas.microsoft.com/office/drawing/2014/main" id="{F3F2F9BD-1CE7-EEDB-C638-D193E7DBC890}"/>
              </a:ext>
            </a:extLst>
          </p:cNvPr>
          <p:cNvSpPr/>
          <p:nvPr/>
        </p:nvSpPr>
        <p:spPr>
          <a:xfrm>
            <a:off x="3619954" y="817202"/>
            <a:ext cx="4214615" cy="369332"/>
          </a:xfrm>
          <a:prstGeom prst="rect">
            <a:avLst/>
          </a:prstGeom>
          <a:noFill/>
        </p:spPr>
        <p:txBody>
          <a:bodyPr wrap="none" lIns="91440" tIns="45720" rIns="91440" bIns="45720">
            <a:spAutoFit/>
          </a:bodyPr>
          <a:lstStyle/>
          <a:p>
            <a:pPr algn="ctr"/>
            <a:r>
              <a:rPr lang="en-US" sz="1800" b="1" dirty="0">
                <a:ln w="0"/>
                <a:effectLst>
                  <a:outerShdw blurRad="38100" dist="19050" dir="2700000" algn="tl" rotWithShape="0">
                    <a:schemeClr val="dk1">
                      <a:alpha val="40000"/>
                    </a:schemeClr>
                  </a:outerShdw>
                </a:effectLst>
              </a:rPr>
              <a:t>KHOA ĐÀO TẠO CHẤT LƯỢNG CAO</a:t>
            </a:r>
          </a:p>
        </p:txBody>
      </p:sp>
      <p:pic>
        <p:nvPicPr>
          <p:cNvPr id="8" name="Picture 7">
            <a:extLst>
              <a:ext uri="{FF2B5EF4-FFF2-40B4-BE49-F238E27FC236}">
                <a16:creationId xmlns:a16="http://schemas.microsoft.com/office/drawing/2014/main" id="{A545FC2A-226D-9692-0B8D-C19B305F42B7}"/>
              </a:ext>
            </a:extLst>
          </p:cNvPr>
          <p:cNvPicPr>
            <a:picLocks noChangeAspect="1"/>
          </p:cNvPicPr>
          <p:nvPr/>
        </p:nvPicPr>
        <p:blipFill>
          <a:blip r:embed="rId3"/>
          <a:stretch>
            <a:fillRect/>
          </a:stretch>
        </p:blipFill>
        <p:spPr>
          <a:xfrm>
            <a:off x="1772936" y="135672"/>
            <a:ext cx="717278" cy="717278"/>
          </a:xfrm>
          <a:prstGeom prst="rect">
            <a:avLst/>
          </a:prstGeom>
        </p:spPr>
      </p:pic>
      <p:sp>
        <p:nvSpPr>
          <p:cNvPr id="12" name="Rectangle 11">
            <a:extLst>
              <a:ext uri="{FF2B5EF4-FFF2-40B4-BE49-F238E27FC236}">
                <a16:creationId xmlns:a16="http://schemas.microsoft.com/office/drawing/2014/main" id="{D1B27766-348E-C065-754F-ECEC3F0907DB}"/>
              </a:ext>
            </a:extLst>
          </p:cNvPr>
          <p:cNvSpPr/>
          <p:nvPr/>
        </p:nvSpPr>
        <p:spPr>
          <a:xfrm>
            <a:off x="3167373" y="1537006"/>
            <a:ext cx="4750018" cy="830997"/>
          </a:xfrm>
          <a:prstGeom prst="rect">
            <a:avLst/>
          </a:prstGeom>
          <a:noFill/>
        </p:spPr>
        <p:txBody>
          <a:bodyPr wrap="none" lIns="91440" tIns="45720" rIns="91440" bIns="45720">
            <a:spAutoFit/>
          </a:bodyPr>
          <a:lstStyle/>
          <a:p>
            <a:pPr algn="ctr"/>
            <a:r>
              <a:rPr lang="en-US" sz="2000" b="1">
                <a:ln w="0"/>
                <a:solidFill>
                  <a:srgbClr val="18926F"/>
                </a:solidFill>
                <a:latin typeface="Arial" panose="020B0604020202020204" pitchFamily="34" charset="0"/>
                <a:cs typeface="Arial" panose="020B0604020202020204" pitchFamily="34" charset="0"/>
              </a:rPr>
              <a:t>MÔN HỌC: TƯƠNG TÁC NGƯỜI MÁY</a:t>
            </a:r>
          </a:p>
          <a:p>
            <a:pPr algn="ctr"/>
            <a:endParaRPr lang="en-US" sz="28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
        <p:nvSpPr>
          <p:cNvPr id="4" name="Rectangle 3">
            <a:extLst>
              <a:ext uri="{FF2B5EF4-FFF2-40B4-BE49-F238E27FC236}">
                <a16:creationId xmlns:a16="http://schemas.microsoft.com/office/drawing/2014/main" id="{DE7F945F-92E8-CBC8-ED3E-CE5D9862DF31}"/>
              </a:ext>
            </a:extLst>
          </p:cNvPr>
          <p:cNvSpPr/>
          <p:nvPr/>
        </p:nvSpPr>
        <p:spPr>
          <a:xfrm>
            <a:off x="3547739" y="2623661"/>
            <a:ext cx="3673672" cy="338554"/>
          </a:xfrm>
          <a:prstGeom prst="rect">
            <a:avLst/>
          </a:prstGeom>
          <a:noFill/>
        </p:spPr>
        <p:txBody>
          <a:bodyPr wrap="square" lIns="91440" tIns="45720" rIns="91440" bIns="45720">
            <a:spAutoFit/>
          </a:bodyPr>
          <a:lstStyle/>
          <a:p>
            <a:pPr algn="ctr"/>
            <a:r>
              <a:rPr lang="en-US" sz="1600">
                <a:ln w="0"/>
                <a:solidFill>
                  <a:schemeClr val="tx1"/>
                </a:solidFill>
                <a:latin typeface="Arial" panose="020B0604020202020204" pitchFamily="34" charset="0"/>
                <a:cs typeface="Arial" panose="020B0604020202020204" pitchFamily="34" charset="0"/>
              </a:rPr>
              <a:t>GVHD:TS. Nguyễn Thiên Bảo</a:t>
            </a:r>
            <a:endParaRPr lang="en-US" sz="1600" dirty="0">
              <a:ln w="0"/>
              <a:solidFill>
                <a:schemeClr val="tx1"/>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DBFA711-05D7-DFCF-9BF4-C470F0F596CA}"/>
              </a:ext>
            </a:extLst>
          </p:cNvPr>
          <p:cNvSpPr/>
          <p:nvPr/>
        </p:nvSpPr>
        <p:spPr>
          <a:xfrm>
            <a:off x="4099911" y="4833968"/>
            <a:ext cx="3129383" cy="307777"/>
          </a:xfrm>
          <a:prstGeom prst="rect">
            <a:avLst/>
          </a:prstGeom>
          <a:noFill/>
        </p:spPr>
        <p:txBody>
          <a:bodyPr wrap="none" lIns="91440" tIns="45720" rIns="91440" bIns="45720">
            <a:spAutoFit/>
          </a:bodyPr>
          <a:lstStyle/>
          <a:p>
            <a:pPr algn="ctr"/>
            <a:r>
              <a:rPr lang="en-US" sz="1400" i="1" dirty="0">
                <a:ln w="0"/>
                <a:solidFill>
                  <a:schemeClr val="bg2">
                    <a:lumMod val="25000"/>
                  </a:schemeClr>
                </a:solidFill>
                <a:latin typeface="Arial" panose="020B0604020202020204" pitchFamily="34" charset="0"/>
                <a:cs typeface="Arial" panose="020B0604020202020204" pitchFamily="34" charset="0"/>
              </a:rPr>
              <a:t>TP.HCM, </a:t>
            </a:r>
            <a:r>
              <a:rPr lang="en-US" sz="1400" i="1" err="1">
                <a:ln w="0"/>
                <a:solidFill>
                  <a:schemeClr val="bg2">
                    <a:lumMod val="25000"/>
                  </a:schemeClr>
                </a:solidFill>
                <a:latin typeface="Arial" panose="020B0604020202020204" pitchFamily="34" charset="0"/>
                <a:cs typeface="Arial" panose="020B0604020202020204" pitchFamily="34" charset="0"/>
              </a:rPr>
              <a:t>Ngày</a:t>
            </a:r>
            <a:r>
              <a:rPr lang="en-US" sz="1400" i="1">
                <a:ln w="0"/>
                <a:solidFill>
                  <a:schemeClr val="bg2">
                    <a:lumMod val="25000"/>
                  </a:schemeClr>
                </a:solidFill>
                <a:latin typeface="Arial" panose="020B0604020202020204" pitchFamily="34" charset="0"/>
                <a:cs typeface="Arial" panose="020B0604020202020204" pitchFamily="34" charset="0"/>
              </a:rPr>
              <a:t> 28 </a:t>
            </a:r>
            <a:r>
              <a:rPr lang="en-US" sz="1400" i="1" err="1">
                <a:ln w="0"/>
                <a:solidFill>
                  <a:schemeClr val="bg2">
                    <a:lumMod val="25000"/>
                  </a:schemeClr>
                </a:solidFill>
                <a:latin typeface="Arial" panose="020B0604020202020204" pitchFamily="34" charset="0"/>
                <a:cs typeface="Arial" panose="020B0604020202020204" pitchFamily="34" charset="0"/>
              </a:rPr>
              <a:t>tháng</a:t>
            </a:r>
            <a:r>
              <a:rPr lang="en-US" sz="1400" i="1">
                <a:ln w="0"/>
                <a:solidFill>
                  <a:schemeClr val="bg2">
                    <a:lumMod val="25000"/>
                  </a:schemeClr>
                </a:solidFill>
                <a:latin typeface="Arial" panose="020B0604020202020204" pitchFamily="34" charset="0"/>
                <a:cs typeface="Arial" panose="020B0604020202020204" pitchFamily="34" charset="0"/>
              </a:rPr>
              <a:t> 2 </a:t>
            </a:r>
            <a:r>
              <a:rPr lang="en-US" sz="1400" i="1" err="1">
                <a:ln w="0"/>
                <a:solidFill>
                  <a:schemeClr val="bg2">
                    <a:lumMod val="25000"/>
                  </a:schemeClr>
                </a:solidFill>
                <a:latin typeface="Arial" panose="020B0604020202020204" pitchFamily="34" charset="0"/>
                <a:cs typeface="Arial" panose="020B0604020202020204" pitchFamily="34" charset="0"/>
              </a:rPr>
              <a:t>năm</a:t>
            </a:r>
            <a:r>
              <a:rPr lang="en-US" sz="1400" i="1">
                <a:ln w="0"/>
                <a:solidFill>
                  <a:schemeClr val="bg2">
                    <a:lumMod val="25000"/>
                  </a:schemeClr>
                </a:solidFill>
                <a:latin typeface="Arial" panose="020B0604020202020204" pitchFamily="34" charset="0"/>
                <a:cs typeface="Arial" panose="020B0604020202020204" pitchFamily="34" charset="0"/>
              </a:rPr>
              <a:t> 2023</a:t>
            </a:r>
            <a:endParaRPr lang="en-US" sz="1400" i="1" dirty="0">
              <a:ln w="0"/>
              <a:solidFill>
                <a:schemeClr val="bg2">
                  <a:lumMod val="25000"/>
                </a:schemeClr>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7DBD7EF9-9A87-89E8-91CB-0D93C85D8903}"/>
              </a:ext>
            </a:extLst>
          </p:cNvPr>
          <p:cNvSpPr/>
          <p:nvPr/>
        </p:nvSpPr>
        <p:spPr>
          <a:xfrm>
            <a:off x="4855708" y="2978306"/>
            <a:ext cx="841897" cy="307777"/>
          </a:xfrm>
          <a:prstGeom prst="rect">
            <a:avLst/>
          </a:prstGeom>
          <a:noFill/>
        </p:spPr>
        <p:txBody>
          <a:bodyPr wrap="none" lIns="91440" tIns="45720" rIns="91440" bIns="45720">
            <a:spAutoFit/>
          </a:bodyPr>
          <a:lstStyle/>
          <a:p>
            <a:pPr algn="ctr"/>
            <a:r>
              <a:rPr lang="en-US" b="1">
                <a:ln w="0"/>
                <a:solidFill>
                  <a:schemeClr val="tx1"/>
                </a:solidFill>
                <a:latin typeface="Arial" panose="020B0604020202020204" pitchFamily="34" charset="0"/>
                <a:cs typeface="Arial" panose="020B0604020202020204" pitchFamily="34" charset="0"/>
              </a:rPr>
              <a:t>Nhóm 4</a:t>
            </a:r>
            <a:endParaRPr lang="en-US" b="1" dirty="0">
              <a:ln w="0"/>
              <a:solidFill>
                <a:schemeClr val="tx1"/>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660F84AA-9B77-DAF1-D67E-5B6208FDBD94}"/>
              </a:ext>
            </a:extLst>
          </p:cNvPr>
          <p:cNvSpPr/>
          <p:nvPr/>
        </p:nvSpPr>
        <p:spPr>
          <a:xfrm>
            <a:off x="2490214" y="3217873"/>
            <a:ext cx="6348779" cy="1668214"/>
          </a:xfrm>
          <a:prstGeom prst="rect">
            <a:avLst/>
          </a:prstGeom>
          <a:noFill/>
        </p:spPr>
        <p:txBody>
          <a:bodyPr wrap="square" lIns="91440" tIns="45720" rIns="91440" bIns="45720">
            <a:spAutoFit/>
          </a:bodyPr>
          <a:lstStyle/>
          <a:p>
            <a:pPr algn="just">
              <a:lnSpc>
                <a:spcPct val="150000"/>
              </a:lnSpc>
            </a:pPr>
            <a:r>
              <a:rPr lang="en-US">
                <a:ln w="0"/>
                <a:solidFill>
                  <a:schemeClr val="tx1"/>
                </a:solidFill>
                <a:latin typeface="Arial" panose="020B0604020202020204" pitchFamily="34" charset="0"/>
                <a:cs typeface="Arial" panose="020B0604020202020204" pitchFamily="34" charset="0"/>
              </a:rPr>
              <a:t>Nguyễn Hùng Minh Nhật</a:t>
            </a:r>
            <a:r>
              <a:rPr lang="en-US" dirty="0">
                <a:ln w="0"/>
                <a:solidFill>
                  <a:schemeClr val="tx1"/>
                </a:solidFill>
                <a:latin typeface="Arial" panose="020B0604020202020204" pitchFamily="34" charset="0"/>
                <a:cs typeface="Arial" panose="020B0604020202020204" pitchFamily="34" charset="0"/>
              </a:rPr>
              <a:t>	</a:t>
            </a:r>
            <a:r>
              <a:rPr lang="en-US">
                <a:ln w="0"/>
                <a:solidFill>
                  <a:schemeClr val="tx1"/>
                </a:solidFill>
                <a:latin typeface="Arial" panose="020B0604020202020204" pitchFamily="34" charset="0"/>
                <a:cs typeface="Arial" panose="020B0604020202020204" pitchFamily="34" charset="0"/>
              </a:rPr>
              <a:t>	19110254</a:t>
            </a:r>
            <a:endParaRPr lang="en-US" dirty="0">
              <a:ln w="0"/>
              <a:solidFill>
                <a:schemeClr val="tx1"/>
              </a:solidFill>
              <a:latin typeface="Arial" panose="020B0604020202020204" pitchFamily="34" charset="0"/>
              <a:cs typeface="Arial" panose="020B0604020202020204" pitchFamily="34" charset="0"/>
            </a:endParaRPr>
          </a:p>
          <a:p>
            <a:pPr algn="just">
              <a:lnSpc>
                <a:spcPct val="150000"/>
              </a:lnSpc>
            </a:pPr>
            <a:r>
              <a:rPr lang="en-US">
                <a:ln w="0"/>
                <a:solidFill>
                  <a:schemeClr val="tx1"/>
                </a:solidFill>
                <a:latin typeface="Arial" panose="020B0604020202020204" pitchFamily="34" charset="0"/>
                <a:cs typeface="Arial" panose="020B0604020202020204" pitchFamily="34" charset="0"/>
              </a:rPr>
              <a:t>Trần Minh Sang</a:t>
            </a:r>
            <a:r>
              <a:rPr lang="en-US" dirty="0">
                <a:ln w="0"/>
                <a:solidFill>
                  <a:schemeClr val="tx1"/>
                </a:solidFill>
                <a:latin typeface="Arial" panose="020B0604020202020204" pitchFamily="34" charset="0"/>
                <a:cs typeface="Arial" panose="020B0604020202020204" pitchFamily="34" charset="0"/>
              </a:rPr>
              <a:t>		</a:t>
            </a:r>
            <a:r>
              <a:rPr lang="en-US">
                <a:ln w="0"/>
                <a:solidFill>
                  <a:schemeClr val="tx1"/>
                </a:solidFill>
                <a:latin typeface="Arial" panose="020B0604020202020204" pitchFamily="34" charset="0"/>
                <a:cs typeface="Arial" panose="020B0604020202020204" pitchFamily="34" charset="0"/>
              </a:rPr>
              <a:t>	19110278</a:t>
            </a:r>
            <a:endParaRPr lang="en-US" dirty="0">
              <a:ln w="0"/>
              <a:solidFill>
                <a:schemeClr val="tx1"/>
              </a:solidFill>
              <a:latin typeface="Arial" panose="020B0604020202020204" pitchFamily="34" charset="0"/>
              <a:cs typeface="Arial" panose="020B0604020202020204" pitchFamily="34" charset="0"/>
            </a:endParaRPr>
          </a:p>
          <a:p>
            <a:pPr algn="just">
              <a:lnSpc>
                <a:spcPct val="150000"/>
              </a:lnSpc>
            </a:pPr>
            <a:r>
              <a:rPr lang="en-US">
                <a:ln w="0"/>
                <a:solidFill>
                  <a:schemeClr val="tx1"/>
                </a:solidFill>
                <a:latin typeface="Arial" panose="020B0604020202020204" pitchFamily="34" charset="0"/>
                <a:cs typeface="Arial" panose="020B0604020202020204" pitchFamily="34" charset="0"/>
              </a:rPr>
              <a:t>Nguyễn Hoàng Chí Vĩ</a:t>
            </a:r>
            <a:r>
              <a:rPr lang="en-US" dirty="0">
                <a:ln w="0"/>
                <a:solidFill>
                  <a:schemeClr val="tx1"/>
                </a:solidFill>
                <a:latin typeface="Arial" panose="020B0604020202020204" pitchFamily="34" charset="0"/>
                <a:cs typeface="Arial" panose="020B0604020202020204" pitchFamily="34" charset="0"/>
              </a:rPr>
              <a:t>	</a:t>
            </a:r>
            <a:r>
              <a:rPr lang="en-US">
                <a:ln w="0"/>
                <a:solidFill>
                  <a:schemeClr val="tx1"/>
                </a:solidFill>
                <a:latin typeface="Arial" panose="020B0604020202020204" pitchFamily="34" charset="0"/>
                <a:cs typeface="Arial" panose="020B0604020202020204" pitchFamily="34" charset="0"/>
              </a:rPr>
              <a:t>	  	19110021</a:t>
            </a:r>
          </a:p>
          <a:p>
            <a:pPr algn="just">
              <a:lnSpc>
                <a:spcPct val="150000"/>
              </a:lnSpc>
            </a:pPr>
            <a:r>
              <a:rPr lang="en-US">
                <a:ln w="0"/>
                <a:solidFill>
                  <a:schemeClr val="tx1"/>
                </a:solidFill>
                <a:latin typeface="Arial" panose="020B0604020202020204" pitchFamily="34" charset="0"/>
                <a:cs typeface="Arial" panose="020B0604020202020204" pitchFamily="34" charset="0"/>
              </a:rPr>
              <a:t>Lê Quốc Vinh			19110029</a:t>
            </a:r>
          </a:p>
          <a:p>
            <a:pPr algn="just">
              <a:lnSpc>
                <a:spcPct val="150000"/>
              </a:lnSpc>
            </a:pPr>
            <a:r>
              <a:rPr lang="en-US">
                <a:ln w="0"/>
                <a:solidFill>
                  <a:schemeClr val="tx1"/>
                </a:solidFill>
                <a:latin typeface="Arial" panose="020B0604020202020204" pitchFamily="34" charset="0"/>
                <a:cs typeface="Arial" panose="020B0604020202020204" pitchFamily="34" charset="0"/>
              </a:rPr>
              <a:t>Phan Quốc Thái			19110284</a:t>
            </a:r>
            <a:endParaRPr lang="en-US" dirty="0">
              <a:ln w="0"/>
              <a:solidFill>
                <a:schemeClr val="tx1"/>
              </a:solidFill>
              <a:latin typeface="Arial"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prstGeom prst="rect">
            <a:avLst/>
          </a:prstGeom>
        </p:spPr>
        <p:txBody>
          <a:bodyPr spcFirstLastPara="1" wrap="square" lIns="91425" tIns="91425" rIns="91425" bIns="91425" anchor="ctr" anchorCtr="0">
            <a:noAutofit/>
          </a:bodyPr>
          <a:lstStyle/>
          <a:p>
            <a:pPr marL="0" marR="0" algn="just">
              <a:lnSpc>
                <a:spcPct val="150000"/>
              </a:lnSpc>
              <a:spcBef>
                <a:spcPts val="0"/>
              </a:spcBef>
              <a:spcAft>
                <a:spcPts val="0"/>
              </a:spcAft>
            </a:pPr>
            <a:r>
              <a:rPr lang="en-US" b="1">
                <a:effectLst/>
                <a:latin typeface="Barlow" panose="00000500000000000000" pitchFamily="2" charset="0"/>
                <a:ea typeface="Calibri" panose="020F0502020204030204" pitchFamily="34" charset="0"/>
                <a:cs typeface="Times New Roman" panose="02020603050405020304" pitchFamily="18" charset="0"/>
              </a:rPr>
              <a:t>Công nghệ sử dụng ở front-end</a:t>
            </a:r>
            <a:endParaRPr lang="vi-VN">
              <a:effectLst/>
              <a:latin typeface="Barlow" panose="00000500000000000000" pitchFamily="2" charset="0"/>
              <a:ea typeface="Calibri" panose="020F0502020204030204" pitchFamily="34" charset="0"/>
              <a:cs typeface="Times New Roman" panose="02020603050405020304" pitchFamily="18" charset="0"/>
            </a:endParaRPr>
          </a:p>
        </p:txBody>
      </p:sp>
      <p:sp>
        <p:nvSpPr>
          <p:cNvPr id="129" name="Google Shape;129;p19"/>
          <p:cNvSpPr txBox="1">
            <a:spLocks noGrp="1"/>
          </p:cNvSpPr>
          <p:nvPr>
            <p:ph type="body" idx="1"/>
          </p:nvPr>
        </p:nvSpPr>
        <p:spPr>
          <a:xfrm>
            <a:off x="1576275" y="1285725"/>
            <a:ext cx="3482400" cy="3382500"/>
          </a:xfrm>
          <a:prstGeom prst="rect">
            <a:avLst/>
          </a:prstGeom>
        </p:spPr>
        <p:txBody>
          <a:bodyPr spcFirstLastPara="1" wrap="square" lIns="91425" tIns="91425" rIns="91425" bIns="91425" anchor="t" anchorCtr="0">
            <a:noAutofit/>
          </a:bodyPr>
          <a:lstStyle/>
          <a:p>
            <a:pPr marL="0" marR="0" algn="just">
              <a:lnSpc>
                <a:spcPct val="150000"/>
              </a:lnSpc>
              <a:spcBef>
                <a:spcPts val="0"/>
              </a:spcBef>
              <a:spcAft>
                <a:spcPts val="0"/>
              </a:spcAft>
            </a:pPr>
            <a:r>
              <a:rPr lang="en-US" sz="1800" b="1">
                <a:effectLst/>
                <a:latin typeface="+mn-lt"/>
                <a:ea typeface="Calibri" panose="020F0502020204030204" pitchFamily="34" charset="0"/>
                <a:cs typeface="Times New Roman" panose="02020603050405020304" pitchFamily="18" charset="0"/>
              </a:rPr>
              <a:t>Props:</a:t>
            </a:r>
            <a:r>
              <a:rPr lang="en-US" sz="1800">
                <a:effectLst/>
                <a:latin typeface="+mn-lt"/>
                <a:ea typeface="Calibri" panose="020F0502020204030204" pitchFamily="34" charset="0"/>
                <a:cs typeface="Times New Roman" panose="02020603050405020304" pitchFamily="18" charset="0"/>
              </a:rPr>
              <a:t> là thuộc tính của component dùng để nhận dữ liệu từ component cha, dữ liệu của cha không thể chỉnh sửa từ component con.</a:t>
            </a:r>
            <a:endParaRPr lang="vi-VN" sz="1800">
              <a:effectLst/>
              <a:latin typeface="+mn-lt"/>
              <a:ea typeface="Calibri" panose="020F0502020204030204" pitchFamily="34" charset="0"/>
              <a:cs typeface="Times New Roman" panose="02020603050405020304" pitchFamily="18" charset="0"/>
            </a:endParaRPr>
          </a:p>
          <a:p>
            <a:pPr marL="0" algn="just">
              <a:lnSpc>
                <a:spcPct val="150000"/>
              </a:lnSpc>
              <a:spcBef>
                <a:spcPts val="0"/>
              </a:spcBef>
            </a:pPr>
            <a:r>
              <a:rPr lang="en-US" sz="1800" b="1">
                <a:effectLst/>
                <a:latin typeface="+mn-lt"/>
                <a:ea typeface="Calibri" panose="020F0502020204030204" pitchFamily="34" charset="0"/>
                <a:cs typeface="Times New Roman" panose="02020603050405020304" pitchFamily="18" charset="0"/>
              </a:rPr>
              <a:t>React lifecycle: </a:t>
            </a:r>
            <a:r>
              <a:rPr lang="en-US" sz="1800">
                <a:effectLst/>
                <a:latin typeface="+mn-lt"/>
                <a:ea typeface="Calibri" panose="020F0502020204030204" pitchFamily="34" charset="0"/>
                <a:cs typeface="Times New Roman" panose="02020603050405020304" pitchFamily="18" charset="0"/>
              </a:rPr>
              <a:t>Các phương thức được chia làm 3 phần là Mouting, Updating, Unmouting.</a:t>
            </a:r>
            <a:endParaRPr lang="vi-VN" sz="1800">
              <a:effectLst/>
              <a:latin typeface="+mn-lt"/>
              <a:ea typeface="Calibri" panose="020F0502020204030204" pitchFamily="34" charset="0"/>
              <a:cs typeface="Times New Roman" panose="02020603050405020304" pitchFamily="18" charset="0"/>
            </a:endParaRPr>
          </a:p>
          <a:p>
            <a:pPr marL="0" marR="0" algn="just">
              <a:lnSpc>
                <a:spcPct val="150000"/>
              </a:lnSpc>
              <a:spcBef>
                <a:spcPts val="0"/>
              </a:spcBef>
              <a:spcAft>
                <a:spcPts val="0"/>
              </a:spcAft>
            </a:pPr>
            <a:endParaRPr lang="vi-VN"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0" name="Google Shape;130;p1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10</a:t>
            </a:fld>
            <a:endParaRPr/>
          </a:p>
        </p:txBody>
      </p:sp>
      <p:sp>
        <p:nvSpPr>
          <p:cNvPr id="5" name="TextBox 4">
            <a:extLst>
              <a:ext uri="{FF2B5EF4-FFF2-40B4-BE49-F238E27FC236}">
                <a16:creationId xmlns:a16="http://schemas.microsoft.com/office/drawing/2014/main" id="{5D36FC2E-81A8-27C7-5EA7-D8B8193C48A8}"/>
              </a:ext>
            </a:extLst>
          </p:cNvPr>
          <p:cNvSpPr txBox="1"/>
          <p:nvPr/>
        </p:nvSpPr>
        <p:spPr>
          <a:xfrm>
            <a:off x="4739268" y="4322047"/>
            <a:ext cx="4679794" cy="307777"/>
          </a:xfrm>
          <a:prstGeom prst="rect">
            <a:avLst/>
          </a:prstGeom>
          <a:noFill/>
        </p:spPr>
        <p:txBody>
          <a:bodyPr wrap="square">
            <a:spAutoFit/>
          </a:bodyPr>
          <a:lstStyle/>
          <a:p>
            <a:pPr marL="365760" marR="0" algn="ctr">
              <a:spcBef>
                <a:spcPts val="0"/>
              </a:spcBef>
              <a:spcAft>
                <a:spcPts val="1000"/>
              </a:spcAft>
            </a:pPr>
            <a:r>
              <a:rPr lang="en-US" i="1">
                <a:effectLst/>
                <a:latin typeface="Times New Roman" panose="02020603050405020304" pitchFamily="18" charset="0"/>
                <a:ea typeface="Arial" panose="020B0604020202020204" pitchFamily="34" charset="0"/>
                <a:cs typeface="Arial" panose="020B0604020202020204" pitchFamily="34" charset="0"/>
              </a:rPr>
              <a:t>Ví dụ về </a:t>
            </a:r>
            <a:r>
              <a:rPr lang="en-US" i="1">
                <a:effectLst/>
                <a:latin typeface="Times New Roman" panose="02020603050405020304" pitchFamily="18" charset="0"/>
                <a:ea typeface="Times New Roman" panose="02020603050405020304" pitchFamily="18" charset="0"/>
              </a:rPr>
              <a:t>React lifecycle</a:t>
            </a:r>
            <a:endParaRPr lang="vi-VN" i="1">
              <a:effectLst/>
              <a:latin typeface="Times New Roman" panose="02020603050405020304" pitchFamily="18" charset="0"/>
              <a:ea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EA2DF839-CF70-5A46-EF33-1BF49AAD802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51857" y="1352675"/>
            <a:ext cx="2965450" cy="3003550"/>
          </a:xfrm>
          <a:prstGeom prst="rect">
            <a:avLst/>
          </a:prstGeom>
          <a:noFill/>
          <a:ln>
            <a:noFill/>
          </a:ln>
        </p:spPr>
      </p:pic>
    </p:spTree>
    <p:extLst>
      <p:ext uri="{BB962C8B-B14F-4D97-AF65-F5344CB8AC3E}">
        <p14:creationId xmlns:p14="http://schemas.microsoft.com/office/powerpoint/2010/main" val="12874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9">
                                            <p:txEl>
                                              <p:pRg st="0" end="0"/>
                                            </p:txEl>
                                          </p:spTgt>
                                        </p:tgtEl>
                                        <p:attrNameLst>
                                          <p:attrName>style.visibility</p:attrName>
                                        </p:attrNameLst>
                                      </p:cBhvr>
                                      <p:to>
                                        <p:strVal val="visible"/>
                                      </p:to>
                                    </p:set>
                                    <p:animEffect transition="in" filter="fade">
                                      <p:cBhvr>
                                        <p:cTn id="7" dur="1000"/>
                                        <p:tgtEl>
                                          <p:spTgt spid="129">
                                            <p:txEl>
                                              <p:pRg st="0" end="0"/>
                                            </p:txEl>
                                          </p:spTgt>
                                        </p:tgtEl>
                                      </p:cBhvr>
                                    </p:animEffect>
                                    <p:anim calcmode="lin" valueType="num">
                                      <p:cBhvr>
                                        <p:cTn id="8" dur="1000" fill="hold"/>
                                        <p:tgtEl>
                                          <p:spTgt spid="12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9">
                                            <p:txEl>
                                              <p:pRg st="1" end="1"/>
                                            </p:txEl>
                                          </p:spTgt>
                                        </p:tgtEl>
                                        <p:attrNameLst>
                                          <p:attrName>style.visibility</p:attrName>
                                        </p:attrNameLst>
                                      </p:cBhvr>
                                      <p:to>
                                        <p:strVal val="visible"/>
                                      </p:to>
                                    </p:set>
                                    <p:animEffect transition="in" filter="fade">
                                      <p:cBhvr>
                                        <p:cTn id="14" dur="1000"/>
                                        <p:tgtEl>
                                          <p:spTgt spid="129">
                                            <p:txEl>
                                              <p:pRg st="1" end="1"/>
                                            </p:txEl>
                                          </p:spTgt>
                                        </p:tgtEl>
                                      </p:cBhvr>
                                    </p:animEffect>
                                    <p:anim calcmode="lin" valueType="num">
                                      <p:cBhvr>
                                        <p:cTn id="15" dur="1000" fill="hold"/>
                                        <p:tgtEl>
                                          <p:spTgt spid="12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9">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9"/>
          <p:cNvSpPr txBox="1">
            <a:spLocks noGrp="1"/>
          </p:cNvSpPr>
          <p:nvPr>
            <p:ph type="body" idx="1"/>
          </p:nvPr>
        </p:nvSpPr>
        <p:spPr>
          <a:xfrm>
            <a:off x="1330331" y="1349141"/>
            <a:ext cx="3814098" cy="2938500"/>
          </a:xfrm>
          <a:prstGeom prst="rect">
            <a:avLst/>
          </a:prstGeom>
        </p:spPr>
        <p:txBody>
          <a:bodyPr spcFirstLastPara="1" wrap="square" lIns="91425" tIns="91425" rIns="91425" bIns="91425" anchor="t" anchorCtr="0">
            <a:noAutofit/>
          </a:bodyPr>
          <a:lstStyle/>
          <a:p>
            <a:pPr marL="0" marR="0" algn="just">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Spring là Framework phát triển ứng dụng Java. Xây dựng các ứng dụng mạnh mẽ, dễ kiểm tra, mã có thể tái sử dụng…</a:t>
            </a:r>
          </a:p>
          <a:p>
            <a:pPr marL="0" marR="0" indent="0" algn="just">
              <a:lnSpc>
                <a:spcPct val="150000"/>
              </a:lnSpc>
              <a:spcBef>
                <a:spcPts val="0"/>
              </a:spcBef>
              <a:spcAft>
                <a:spcPts val="0"/>
              </a:spcAft>
              <a:buNone/>
            </a:pPr>
            <a:r>
              <a:rPr lang="en-US" sz="1400" b="1">
                <a:effectLst/>
                <a:latin typeface="+mn-lt"/>
                <a:ea typeface="Calibri" panose="020F0502020204030204" pitchFamily="34" charset="0"/>
                <a:cs typeface="Times New Roman" panose="02020603050405020304" pitchFamily="18" charset="0"/>
              </a:rPr>
              <a:t>Lợi ích của Spring Framework:</a:t>
            </a:r>
            <a:endParaRPr lang="vi-VN" sz="1400">
              <a:effectLst/>
              <a:latin typeface="+mn-lt"/>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Courier New" panose="02070309020205020404" pitchFamily="49" charset="0"/>
              <a:buChar char="+"/>
            </a:pPr>
            <a:r>
              <a:rPr lang="en-US" sz="1400">
                <a:effectLst/>
                <a:latin typeface="+mn-lt"/>
                <a:ea typeface="Calibri" panose="020F0502020204030204" pitchFamily="34" charset="0"/>
                <a:cs typeface="Times New Roman" panose="02020603050405020304" pitchFamily="18" charset="0"/>
              </a:rPr>
              <a:t>Giúp sử dụng POJOs ứng dụng, luồng chạy, cấu hình, … dễ dàng hơn.</a:t>
            </a:r>
            <a:endParaRPr lang="vi-VN" sz="1400">
              <a:effectLst/>
              <a:latin typeface="+mn-lt"/>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Courier New" panose="02070309020205020404" pitchFamily="49" charset="0"/>
              <a:buChar char="+"/>
            </a:pPr>
            <a:r>
              <a:rPr lang="en-US" sz="1400">
                <a:effectLst/>
                <a:latin typeface="+mn-lt"/>
                <a:ea typeface="Calibri" panose="020F0502020204030204" pitchFamily="34" charset="0"/>
                <a:cs typeface="Times New Roman" panose="02020603050405020304" pitchFamily="18" charset="0"/>
              </a:rPr>
              <a:t>Tổ chức mô-đun.</a:t>
            </a:r>
            <a:endParaRPr lang="vi-VN" sz="1400">
              <a:effectLst/>
              <a:latin typeface="+mn-lt"/>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Courier New" panose="02070309020205020404" pitchFamily="49" charset="0"/>
              <a:buChar char="+"/>
            </a:pPr>
            <a:r>
              <a:rPr lang="en-US" sz="1400">
                <a:effectLst/>
                <a:latin typeface="+mn-lt"/>
                <a:ea typeface="Calibri" panose="020F0502020204030204" pitchFamily="34" charset="0"/>
                <a:cs typeface="Times New Roman" panose="02020603050405020304" pitchFamily="18" charset="0"/>
              </a:rPr>
              <a:t>Hỗ trợ sử dụng nhiều công nghệ như ORM FrameworkCung cấp đầy đủ tính năng thay thế các web framework khác.</a:t>
            </a:r>
            <a:endParaRPr lang="vi-VN" sz="1400">
              <a:effectLst/>
              <a:latin typeface="+mn-lt"/>
              <a:ea typeface="Calibri" panose="020F0502020204030204" pitchFamily="34" charset="0"/>
              <a:cs typeface="Times New Roman" panose="02020603050405020304" pitchFamily="18" charset="0"/>
            </a:endParaRPr>
          </a:p>
          <a:p>
            <a:pPr marL="0" marR="0" algn="just">
              <a:lnSpc>
                <a:spcPct val="150000"/>
              </a:lnSpc>
              <a:spcBef>
                <a:spcPts val="0"/>
              </a:spcBef>
              <a:spcAft>
                <a:spcPts val="0"/>
              </a:spcAft>
            </a:pPr>
            <a:endParaRPr lang="vi-VN"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0" name="Google Shape;130;p1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11</a:t>
            </a:fld>
            <a:endParaRPr/>
          </a:p>
        </p:txBody>
      </p:sp>
      <p:sp>
        <p:nvSpPr>
          <p:cNvPr id="128" name="Google Shape;128;p19"/>
          <p:cNvSpPr txBox="1">
            <a:spLocks noGrp="1"/>
          </p:cNvSpPr>
          <p:nvPr>
            <p:ph type="title"/>
          </p:nvPr>
        </p:nvSpPr>
        <p:spPr>
          <a:prstGeom prst="rect">
            <a:avLst/>
          </a:prstGeom>
        </p:spPr>
        <p:txBody>
          <a:bodyPr spcFirstLastPara="1" wrap="square" lIns="91425" tIns="91425" rIns="91425" bIns="91425" anchor="ctr" anchorCtr="0">
            <a:noAutofit/>
          </a:bodyPr>
          <a:lstStyle/>
          <a:p>
            <a:pPr marL="0" marR="0" algn="just">
              <a:lnSpc>
                <a:spcPct val="150000"/>
              </a:lnSpc>
              <a:spcBef>
                <a:spcPts val="0"/>
              </a:spcBef>
              <a:spcAft>
                <a:spcPts val="0"/>
              </a:spcAft>
            </a:pPr>
            <a:r>
              <a:rPr lang="en-US" b="1">
                <a:effectLst/>
                <a:latin typeface="Barlow" panose="00000500000000000000" pitchFamily="2" charset="0"/>
                <a:ea typeface="Calibri" panose="020F0502020204030204" pitchFamily="34" charset="0"/>
                <a:cs typeface="Times New Roman" panose="02020603050405020304" pitchFamily="18" charset="0"/>
              </a:rPr>
              <a:t>Spring Framework</a:t>
            </a:r>
            <a:endParaRPr lang="vi-VN">
              <a:effectLst/>
              <a:latin typeface="Barlow" panose="00000500000000000000" pitchFamily="2" charset="0"/>
              <a:ea typeface="Calibri" panose="020F050202020403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5FB271E9-E81A-0A62-056D-7FE2FE04054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00322" y="1349141"/>
            <a:ext cx="3117156" cy="3204598"/>
          </a:xfrm>
          <a:prstGeom prst="rect">
            <a:avLst/>
          </a:prstGeom>
          <a:noFill/>
          <a:ln>
            <a:noFill/>
          </a:ln>
        </p:spPr>
      </p:pic>
      <p:sp>
        <p:nvSpPr>
          <p:cNvPr id="6" name="TextBox 5">
            <a:extLst>
              <a:ext uri="{FF2B5EF4-FFF2-40B4-BE49-F238E27FC236}">
                <a16:creationId xmlns:a16="http://schemas.microsoft.com/office/drawing/2014/main" id="{4A821EC1-0D7E-7861-5AC8-0D16C56DA017}"/>
              </a:ext>
            </a:extLst>
          </p:cNvPr>
          <p:cNvSpPr txBox="1"/>
          <p:nvPr/>
        </p:nvSpPr>
        <p:spPr>
          <a:xfrm>
            <a:off x="6076134" y="4237830"/>
            <a:ext cx="4679794" cy="307777"/>
          </a:xfrm>
          <a:prstGeom prst="rect">
            <a:avLst/>
          </a:prstGeom>
          <a:noFill/>
        </p:spPr>
        <p:txBody>
          <a:bodyPr wrap="square">
            <a:spAutoFit/>
          </a:bodyPr>
          <a:lstStyle/>
          <a:p>
            <a:r>
              <a:rPr lang="en-US" sz="1400" i="1">
                <a:effectLst/>
                <a:latin typeface="Times New Roman" panose="02020603050405020304" pitchFamily="18" charset="0"/>
                <a:ea typeface="Times New Roman" panose="02020603050405020304" pitchFamily="18" charset="0"/>
              </a:rPr>
              <a:t>Spring Framework</a:t>
            </a:r>
            <a:endParaRPr lang="vi-VN" i="1"/>
          </a:p>
        </p:txBody>
      </p:sp>
    </p:spTree>
    <p:extLst>
      <p:ext uri="{BB962C8B-B14F-4D97-AF65-F5344CB8AC3E}">
        <p14:creationId xmlns:p14="http://schemas.microsoft.com/office/powerpoint/2010/main" val="2992409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9">
                                            <p:txEl>
                                              <p:pRg st="0" end="0"/>
                                            </p:txEl>
                                          </p:spTgt>
                                        </p:tgtEl>
                                        <p:attrNameLst>
                                          <p:attrName>style.visibility</p:attrName>
                                        </p:attrNameLst>
                                      </p:cBhvr>
                                      <p:to>
                                        <p:strVal val="visible"/>
                                      </p:to>
                                    </p:set>
                                    <p:animEffect transition="in" filter="fade">
                                      <p:cBhvr>
                                        <p:cTn id="7" dur="1000"/>
                                        <p:tgtEl>
                                          <p:spTgt spid="129">
                                            <p:txEl>
                                              <p:pRg st="0" end="0"/>
                                            </p:txEl>
                                          </p:spTgt>
                                        </p:tgtEl>
                                      </p:cBhvr>
                                    </p:animEffect>
                                    <p:anim calcmode="lin" valueType="num">
                                      <p:cBhvr>
                                        <p:cTn id="8" dur="1000" fill="hold"/>
                                        <p:tgtEl>
                                          <p:spTgt spid="12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9">
                                            <p:txEl>
                                              <p:pRg st="1" end="1"/>
                                            </p:txEl>
                                          </p:spTgt>
                                        </p:tgtEl>
                                        <p:attrNameLst>
                                          <p:attrName>style.visibility</p:attrName>
                                        </p:attrNameLst>
                                      </p:cBhvr>
                                      <p:to>
                                        <p:strVal val="visible"/>
                                      </p:to>
                                    </p:set>
                                    <p:animEffect transition="in" filter="fade">
                                      <p:cBhvr>
                                        <p:cTn id="14" dur="1000"/>
                                        <p:tgtEl>
                                          <p:spTgt spid="129">
                                            <p:txEl>
                                              <p:pRg st="1" end="1"/>
                                            </p:txEl>
                                          </p:spTgt>
                                        </p:tgtEl>
                                      </p:cBhvr>
                                    </p:animEffect>
                                    <p:anim calcmode="lin" valueType="num">
                                      <p:cBhvr>
                                        <p:cTn id="15" dur="1000" fill="hold"/>
                                        <p:tgtEl>
                                          <p:spTgt spid="12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9">
                                            <p:txEl>
                                              <p:pRg st="2" end="2"/>
                                            </p:txEl>
                                          </p:spTgt>
                                        </p:tgtEl>
                                        <p:attrNameLst>
                                          <p:attrName>style.visibility</p:attrName>
                                        </p:attrNameLst>
                                      </p:cBhvr>
                                      <p:to>
                                        <p:strVal val="visible"/>
                                      </p:to>
                                    </p:set>
                                    <p:animEffect transition="in" filter="fade">
                                      <p:cBhvr>
                                        <p:cTn id="21" dur="1000"/>
                                        <p:tgtEl>
                                          <p:spTgt spid="129">
                                            <p:txEl>
                                              <p:pRg st="2" end="2"/>
                                            </p:txEl>
                                          </p:spTgt>
                                        </p:tgtEl>
                                      </p:cBhvr>
                                    </p:animEffect>
                                    <p:anim calcmode="lin" valueType="num">
                                      <p:cBhvr>
                                        <p:cTn id="22" dur="1000" fill="hold"/>
                                        <p:tgtEl>
                                          <p:spTgt spid="12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2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9">
                                            <p:txEl>
                                              <p:pRg st="3" end="3"/>
                                            </p:txEl>
                                          </p:spTgt>
                                        </p:tgtEl>
                                        <p:attrNameLst>
                                          <p:attrName>style.visibility</p:attrName>
                                        </p:attrNameLst>
                                      </p:cBhvr>
                                      <p:to>
                                        <p:strVal val="visible"/>
                                      </p:to>
                                    </p:set>
                                    <p:animEffect transition="in" filter="fade">
                                      <p:cBhvr>
                                        <p:cTn id="28" dur="1000"/>
                                        <p:tgtEl>
                                          <p:spTgt spid="129">
                                            <p:txEl>
                                              <p:pRg st="3" end="3"/>
                                            </p:txEl>
                                          </p:spTgt>
                                        </p:tgtEl>
                                      </p:cBhvr>
                                    </p:animEffect>
                                    <p:anim calcmode="lin" valueType="num">
                                      <p:cBhvr>
                                        <p:cTn id="29" dur="1000" fill="hold"/>
                                        <p:tgtEl>
                                          <p:spTgt spid="129">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2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29">
                                            <p:txEl>
                                              <p:pRg st="4" end="4"/>
                                            </p:txEl>
                                          </p:spTgt>
                                        </p:tgtEl>
                                        <p:attrNameLst>
                                          <p:attrName>style.visibility</p:attrName>
                                        </p:attrNameLst>
                                      </p:cBhvr>
                                      <p:to>
                                        <p:strVal val="visible"/>
                                      </p:to>
                                    </p:set>
                                    <p:animEffect transition="in" filter="fade">
                                      <p:cBhvr>
                                        <p:cTn id="35" dur="1000"/>
                                        <p:tgtEl>
                                          <p:spTgt spid="129">
                                            <p:txEl>
                                              <p:pRg st="4" end="4"/>
                                            </p:txEl>
                                          </p:spTgt>
                                        </p:tgtEl>
                                      </p:cBhvr>
                                    </p:animEffect>
                                    <p:anim calcmode="lin" valueType="num">
                                      <p:cBhvr>
                                        <p:cTn id="36" dur="1000" fill="hold"/>
                                        <p:tgtEl>
                                          <p:spTgt spid="129">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2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9"/>
          <p:cNvSpPr txBox="1">
            <a:spLocks noGrp="1"/>
          </p:cNvSpPr>
          <p:nvPr>
            <p:ph type="body" idx="1"/>
          </p:nvPr>
        </p:nvSpPr>
        <p:spPr>
          <a:xfrm>
            <a:off x="1330330" y="1349141"/>
            <a:ext cx="4847445" cy="2938500"/>
          </a:xfrm>
          <a:prstGeom prst="rect">
            <a:avLst/>
          </a:prstGeom>
        </p:spPr>
        <p:txBody>
          <a:bodyPr spcFirstLastPara="1" wrap="square" lIns="91425" tIns="91425" rIns="91425" bIns="91425" anchor="t" anchorCtr="0">
            <a:noAutofit/>
          </a:bodyPr>
          <a:lstStyle/>
          <a:p>
            <a:pPr marL="0" marR="0" algn="just">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Spring Boot nằm trong hệ sinh thái Spring Framework. Cung cấp nền tảng đơn giản hóa việc lập trình ứng, tập trung phát triển ứng dụng nhanh chóng. Spring Boot bao gồm nhiều thư viện và công cụ hỗ trợ.</a:t>
            </a:r>
            <a:endParaRPr lang="vi-VN" sz="1400">
              <a:effectLst/>
              <a:latin typeface="+mn-lt"/>
              <a:ea typeface="Calibri" panose="020F0502020204030204" pitchFamily="34" charset="0"/>
              <a:cs typeface="Times New Roman" panose="02020603050405020304" pitchFamily="18" charset="0"/>
            </a:endParaRPr>
          </a:p>
          <a:p>
            <a:pPr marL="0" marR="0" indent="0" algn="just">
              <a:lnSpc>
                <a:spcPct val="150000"/>
              </a:lnSpc>
              <a:spcBef>
                <a:spcPts val="0"/>
              </a:spcBef>
              <a:spcAft>
                <a:spcPts val="0"/>
              </a:spcAft>
              <a:buNone/>
            </a:pPr>
            <a:r>
              <a:rPr lang="en-US" sz="1400" b="1">
                <a:effectLst/>
                <a:latin typeface="+mn-lt"/>
                <a:ea typeface="Calibri" panose="020F0502020204030204" pitchFamily="34" charset="0"/>
                <a:cs typeface="Times New Roman" panose="02020603050405020304" pitchFamily="18" charset="0"/>
              </a:rPr>
              <a:t>Các tính năng của Spring Boot:</a:t>
            </a:r>
            <a:endParaRPr lang="vi-VN" sz="1400">
              <a:effectLst/>
              <a:latin typeface="+mn-lt"/>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Courier New" panose="02070309020205020404" pitchFamily="49" charset="0"/>
              <a:buChar char="+"/>
            </a:pPr>
            <a:r>
              <a:rPr lang="en-US" sz="1400">
                <a:effectLst/>
                <a:latin typeface="+mn-lt"/>
                <a:ea typeface="Calibri" panose="020F0502020204030204" pitchFamily="34" charset="0"/>
                <a:cs typeface="Times New Roman" panose="02020603050405020304" pitchFamily="18" charset="0"/>
              </a:rPr>
              <a:t>Tạo ứng dụng Spring có tính độc lập.</a:t>
            </a:r>
            <a:endParaRPr lang="vi-VN" sz="1400">
              <a:effectLst/>
              <a:latin typeface="+mn-lt"/>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Courier New" panose="02070309020205020404" pitchFamily="49" charset="0"/>
              <a:buChar char="+"/>
            </a:pPr>
            <a:r>
              <a:rPr lang="en-US" sz="1400">
                <a:effectLst/>
                <a:latin typeface="+mn-lt"/>
                <a:ea typeface="Calibri" panose="020F0502020204030204" pitchFamily="34" charset="0"/>
                <a:cs typeface="Times New Roman" panose="02020603050405020304" pitchFamily="18" charset="0"/>
              </a:rPr>
              <a:t>Nhúng trực tiếp Tomcat, Jetty hoặc Undertow.</a:t>
            </a:r>
            <a:endParaRPr lang="vi-VN" sz="1400">
              <a:effectLst/>
              <a:latin typeface="+mn-lt"/>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Courier New" panose="02070309020205020404" pitchFamily="49" charset="0"/>
              <a:buChar char="+"/>
            </a:pPr>
            <a:r>
              <a:rPr lang="en-US" sz="1400">
                <a:effectLst/>
                <a:latin typeface="+mn-lt"/>
                <a:ea typeface="Calibri" panose="020F0502020204030204" pitchFamily="34" charset="0"/>
                <a:cs typeface="Times New Roman" panose="02020603050405020304" pitchFamily="18" charset="0"/>
              </a:rPr>
              <a:t>Starter dependency giúp cấu hình Maven.</a:t>
            </a:r>
            <a:endParaRPr lang="vi-VN" sz="1400">
              <a:effectLst/>
              <a:latin typeface="+mn-lt"/>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Courier New" panose="02070309020205020404" pitchFamily="49" charset="0"/>
              <a:buChar char="+"/>
            </a:pPr>
            <a:r>
              <a:rPr lang="en-US" sz="1400">
                <a:effectLst/>
                <a:latin typeface="+mn-lt"/>
                <a:ea typeface="Calibri" panose="020F0502020204030204" pitchFamily="34" charset="0"/>
                <a:cs typeface="Times New Roman" panose="02020603050405020304" pitchFamily="18" charset="0"/>
              </a:rPr>
              <a:t>Tự động cấu hình Spring khi cần thiết.</a:t>
            </a:r>
            <a:endParaRPr lang="vi-VN" sz="1400">
              <a:effectLst/>
              <a:latin typeface="+mn-lt"/>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Courier New" panose="02070309020205020404" pitchFamily="49" charset="0"/>
              <a:buChar char="+"/>
            </a:pPr>
            <a:r>
              <a:rPr lang="en-US" sz="1400">
                <a:effectLst/>
                <a:latin typeface="+mn-lt"/>
                <a:ea typeface="Calibri" panose="020F0502020204030204" pitchFamily="34" charset="0"/>
                <a:cs typeface="Times New Roman" panose="02020603050405020304" pitchFamily="18" charset="0"/>
              </a:rPr>
              <a:t>Không tạo code cấu hình, không yêu cầu  cấu hình bằng XML.</a:t>
            </a:r>
            <a:endParaRPr lang="vi-VN" sz="1400">
              <a:effectLst/>
              <a:latin typeface="+mn-lt"/>
              <a:ea typeface="Calibri" panose="020F0502020204030204" pitchFamily="34" charset="0"/>
              <a:cs typeface="Times New Roman" panose="02020603050405020304" pitchFamily="18" charset="0"/>
            </a:endParaRPr>
          </a:p>
          <a:p>
            <a:pPr marL="0" marR="0" algn="just">
              <a:lnSpc>
                <a:spcPct val="150000"/>
              </a:lnSpc>
              <a:spcBef>
                <a:spcPts val="0"/>
              </a:spcBef>
              <a:spcAft>
                <a:spcPts val="0"/>
              </a:spcAft>
            </a:pPr>
            <a:endParaRPr lang="vi-VN" sz="18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0" name="Google Shape;130;p1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12</a:t>
            </a:fld>
            <a:endParaRPr/>
          </a:p>
        </p:txBody>
      </p:sp>
      <p:sp>
        <p:nvSpPr>
          <p:cNvPr id="128" name="Google Shape;128;p19"/>
          <p:cNvSpPr txBox="1">
            <a:spLocks noGrp="1"/>
          </p:cNvSpPr>
          <p:nvPr>
            <p:ph type="title"/>
          </p:nvPr>
        </p:nvSpPr>
        <p:spPr>
          <a:prstGeom prst="rect">
            <a:avLst/>
          </a:prstGeom>
        </p:spPr>
        <p:txBody>
          <a:bodyPr spcFirstLastPara="1" wrap="square" lIns="91425" tIns="91425" rIns="91425" bIns="91425" anchor="ctr" anchorCtr="0">
            <a:noAutofit/>
          </a:bodyPr>
          <a:lstStyle/>
          <a:p>
            <a:pPr marL="0" marR="0" algn="just">
              <a:lnSpc>
                <a:spcPct val="150000"/>
              </a:lnSpc>
              <a:spcBef>
                <a:spcPts val="0"/>
              </a:spcBef>
              <a:spcAft>
                <a:spcPts val="0"/>
              </a:spcAft>
            </a:pPr>
            <a:r>
              <a:rPr lang="en-US" b="1">
                <a:effectLst/>
                <a:latin typeface="Barlow" panose="00000500000000000000" pitchFamily="2" charset="0"/>
                <a:ea typeface="Calibri" panose="020F0502020204030204" pitchFamily="34" charset="0"/>
                <a:cs typeface="Times New Roman" panose="02020603050405020304" pitchFamily="18" charset="0"/>
              </a:rPr>
              <a:t>Spring Boot</a:t>
            </a:r>
            <a:endParaRPr lang="vi-VN">
              <a:effectLst/>
              <a:latin typeface="Barlow" panose="00000500000000000000" pitchFamily="2"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4C50715D-1CF1-48D5-5AFC-8EEFE10E03C9}"/>
              </a:ext>
            </a:extLst>
          </p:cNvPr>
          <p:cNvPicPr>
            <a:picLocks noChangeAspect="1"/>
          </p:cNvPicPr>
          <p:nvPr/>
        </p:nvPicPr>
        <p:blipFill>
          <a:blip r:embed="rId3"/>
          <a:stretch>
            <a:fillRect/>
          </a:stretch>
        </p:blipFill>
        <p:spPr>
          <a:xfrm>
            <a:off x="5586018" y="2200992"/>
            <a:ext cx="3361182" cy="1740651"/>
          </a:xfrm>
          <a:prstGeom prst="rect">
            <a:avLst/>
          </a:prstGeom>
        </p:spPr>
      </p:pic>
    </p:spTree>
    <p:extLst>
      <p:ext uri="{BB962C8B-B14F-4D97-AF65-F5344CB8AC3E}">
        <p14:creationId xmlns:p14="http://schemas.microsoft.com/office/powerpoint/2010/main" val="3644721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9">
                                            <p:txEl>
                                              <p:pRg st="0" end="0"/>
                                            </p:txEl>
                                          </p:spTgt>
                                        </p:tgtEl>
                                        <p:attrNameLst>
                                          <p:attrName>style.visibility</p:attrName>
                                        </p:attrNameLst>
                                      </p:cBhvr>
                                      <p:to>
                                        <p:strVal val="visible"/>
                                      </p:to>
                                    </p:set>
                                    <p:animEffect transition="in" filter="fade">
                                      <p:cBhvr>
                                        <p:cTn id="7" dur="1000"/>
                                        <p:tgtEl>
                                          <p:spTgt spid="129">
                                            <p:txEl>
                                              <p:pRg st="0" end="0"/>
                                            </p:txEl>
                                          </p:spTgt>
                                        </p:tgtEl>
                                      </p:cBhvr>
                                    </p:animEffect>
                                    <p:anim calcmode="lin" valueType="num">
                                      <p:cBhvr>
                                        <p:cTn id="8" dur="1000" fill="hold"/>
                                        <p:tgtEl>
                                          <p:spTgt spid="12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9">
                                            <p:txEl>
                                              <p:pRg st="1" end="1"/>
                                            </p:txEl>
                                          </p:spTgt>
                                        </p:tgtEl>
                                        <p:attrNameLst>
                                          <p:attrName>style.visibility</p:attrName>
                                        </p:attrNameLst>
                                      </p:cBhvr>
                                      <p:to>
                                        <p:strVal val="visible"/>
                                      </p:to>
                                    </p:set>
                                    <p:animEffect transition="in" filter="fade">
                                      <p:cBhvr>
                                        <p:cTn id="14" dur="1000"/>
                                        <p:tgtEl>
                                          <p:spTgt spid="129">
                                            <p:txEl>
                                              <p:pRg st="1" end="1"/>
                                            </p:txEl>
                                          </p:spTgt>
                                        </p:tgtEl>
                                      </p:cBhvr>
                                    </p:animEffect>
                                    <p:anim calcmode="lin" valueType="num">
                                      <p:cBhvr>
                                        <p:cTn id="15" dur="1000" fill="hold"/>
                                        <p:tgtEl>
                                          <p:spTgt spid="12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9">
                                            <p:txEl>
                                              <p:pRg st="2" end="2"/>
                                            </p:txEl>
                                          </p:spTgt>
                                        </p:tgtEl>
                                        <p:attrNameLst>
                                          <p:attrName>style.visibility</p:attrName>
                                        </p:attrNameLst>
                                      </p:cBhvr>
                                      <p:to>
                                        <p:strVal val="visible"/>
                                      </p:to>
                                    </p:set>
                                    <p:animEffect transition="in" filter="fade">
                                      <p:cBhvr>
                                        <p:cTn id="21" dur="1000"/>
                                        <p:tgtEl>
                                          <p:spTgt spid="129">
                                            <p:txEl>
                                              <p:pRg st="2" end="2"/>
                                            </p:txEl>
                                          </p:spTgt>
                                        </p:tgtEl>
                                      </p:cBhvr>
                                    </p:animEffect>
                                    <p:anim calcmode="lin" valueType="num">
                                      <p:cBhvr>
                                        <p:cTn id="22" dur="1000" fill="hold"/>
                                        <p:tgtEl>
                                          <p:spTgt spid="12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2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9">
                                            <p:txEl>
                                              <p:pRg st="3" end="3"/>
                                            </p:txEl>
                                          </p:spTgt>
                                        </p:tgtEl>
                                        <p:attrNameLst>
                                          <p:attrName>style.visibility</p:attrName>
                                        </p:attrNameLst>
                                      </p:cBhvr>
                                      <p:to>
                                        <p:strVal val="visible"/>
                                      </p:to>
                                    </p:set>
                                    <p:animEffect transition="in" filter="fade">
                                      <p:cBhvr>
                                        <p:cTn id="28" dur="1000"/>
                                        <p:tgtEl>
                                          <p:spTgt spid="129">
                                            <p:txEl>
                                              <p:pRg st="3" end="3"/>
                                            </p:txEl>
                                          </p:spTgt>
                                        </p:tgtEl>
                                      </p:cBhvr>
                                    </p:animEffect>
                                    <p:anim calcmode="lin" valueType="num">
                                      <p:cBhvr>
                                        <p:cTn id="29" dur="1000" fill="hold"/>
                                        <p:tgtEl>
                                          <p:spTgt spid="129">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2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29">
                                            <p:txEl>
                                              <p:pRg st="4" end="4"/>
                                            </p:txEl>
                                          </p:spTgt>
                                        </p:tgtEl>
                                        <p:attrNameLst>
                                          <p:attrName>style.visibility</p:attrName>
                                        </p:attrNameLst>
                                      </p:cBhvr>
                                      <p:to>
                                        <p:strVal val="visible"/>
                                      </p:to>
                                    </p:set>
                                    <p:animEffect transition="in" filter="fade">
                                      <p:cBhvr>
                                        <p:cTn id="35" dur="1000"/>
                                        <p:tgtEl>
                                          <p:spTgt spid="129">
                                            <p:txEl>
                                              <p:pRg st="4" end="4"/>
                                            </p:txEl>
                                          </p:spTgt>
                                        </p:tgtEl>
                                      </p:cBhvr>
                                    </p:animEffect>
                                    <p:anim calcmode="lin" valueType="num">
                                      <p:cBhvr>
                                        <p:cTn id="36" dur="1000" fill="hold"/>
                                        <p:tgtEl>
                                          <p:spTgt spid="129">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2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29">
                                            <p:txEl>
                                              <p:pRg st="5" end="5"/>
                                            </p:txEl>
                                          </p:spTgt>
                                        </p:tgtEl>
                                        <p:attrNameLst>
                                          <p:attrName>style.visibility</p:attrName>
                                        </p:attrNameLst>
                                      </p:cBhvr>
                                      <p:to>
                                        <p:strVal val="visible"/>
                                      </p:to>
                                    </p:set>
                                    <p:animEffect transition="in" filter="fade">
                                      <p:cBhvr>
                                        <p:cTn id="42" dur="1000"/>
                                        <p:tgtEl>
                                          <p:spTgt spid="129">
                                            <p:txEl>
                                              <p:pRg st="5" end="5"/>
                                            </p:txEl>
                                          </p:spTgt>
                                        </p:tgtEl>
                                      </p:cBhvr>
                                    </p:animEffect>
                                    <p:anim calcmode="lin" valueType="num">
                                      <p:cBhvr>
                                        <p:cTn id="43" dur="1000" fill="hold"/>
                                        <p:tgtEl>
                                          <p:spTgt spid="129">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29">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29">
                                            <p:txEl>
                                              <p:pRg st="6" end="6"/>
                                            </p:txEl>
                                          </p:spTgt>
                                        </p:tgtEl>
                                        <p:attrNameLst>
                                          <p:attrName>style.visibility</p:attrName>
                                        </p:attrNameLst>
                                      </p:cBhvr>
                                      <p:to>
                                        <p:strVal val="visible"/>
                                      </p:to>
                                    </p:set>
                                    <p:animEffect transition="in" filter="fade">
                                      <p:cBhvr>
                                        <p:cTn id="49" dur="1000"/>
                                        <p:tgtEl>
                                          <p:spTgt spid="129">
                                            <p:txEl>
                                              <p:pRg st="6" end="6"/>
                                            </p:txEl>
                                          </p:spTgt>
                                        </p:tgtEl>
                                      </p:cBhvr>
                                    </p:animEffect>
                                    <p:anim calcmode="lin" valueType="num">
                                      <p:cBhvr>
                                        <p:cTn id="50" dur="1000" fill="hold"/>
                                        <p:tgtEl>
                                          <p:spTgt spid="129">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129">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9"/>
          <p:cNvSpPr txBox="1">
            <a:spLocks noGrp="1"/>
          </p:cNvSpPr>
          <p:nvPr>
            <p:ph type="body" idx="1"/>
          </p:nvPr>
        </p:nvSpPr>
        <p:spPr>
          <a:xfrm>
            <a:off x="1330331" y="1200175"/>
            <a:ext cx="4200674" cy="3654040"/>
          </a:xfrm>
          <a:prstGeom prst="rect">
            <a:avLst/>
          </a:prstGeom>
        </p:spPr>
        <p:txBody>
          <a:bodyPr spcFirstLastPara="1" wrap="square" lIns="91425" tIns="91425" rIns="91425" bIns="91425" anchor="t" anchorCtr="0">
            <a:noAutofit/>
          </a:bodyPr>
          <a:lstStyle/>
          <a:p>
            <a:pPr marL="0" marR="0" algn="just">
              <a:lnSpc>
                <a:spcPct val="150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MongoDB là một loại phần mềm cơ sở dữ liệu sử dụng mã nguồn mở NoSQL, hỗ trợ nhiều nền tảng khác nhau. Hoạt động với các khái niệm về Collection và Document. </a:t>
            </a:r>
          </a:p>
          <a:p>
            <a:pPr marL="0" marR="0" algn="just">
              <a:lnSpc>
                <a:spcPct val="150000"/>
              </a:lnSpc>
              <a:spcBef>
                <a:spcPts val="0"/>
              </a:spcBef>
              <a:spcAft>
                <a:spcPts val="0"/>
              </a:spcAft>
            </a:pPr>
            <a:r>
              <a:rPr lang="en-US" sz="1400" b="1">
                <a:effectLst/>
                <a:latin typeface="+mn-lt"/>
                <a:ea typeface="Calibri" panose="020F0502020204030204" pitchFamily="34" charset="0"/>
                <a:cs typeface="Times New Roman" panose="02020603050405020304" pitchFamily="18" charset="0"/>
              </a:rPr>
              <a:t>Tính năng:</a:t>
            </a:r>
            <a:endParaRPr lang="vi-VN" sz="1400">
              <a:effectLst/>
              <a:latin typeface="+mn-lt"/>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Courier New" panose="02070309020205020404" pitchFamily="49" charset="0"/>
              <a:buChar char="+"/>
            </a:pPr>
            <a:r>
              <a:rPr lang="en-US" sz="1400">
                <a:effectLst/>
                <a:latin typeface="+mn-lt"/>
                <a:ea typeface="Calibri" panose="020F0502020204030204" pitchFamily="34" charset="0"/>
                <a:cs typeface="Times New Roman" panose="02020603050405020304" pitchFamily="18" charset="0"/>
              </a:rPr>
              <a:t>Truy vấn ad-hoc</a:t>
            </a:r>
            <a:endParaRPr lang="vi-VN" sz="1400">
              <a:effectLst/>
              <a:latin typeface="+mn-lt"/>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Courier New" panose="02070309020205020404" pitchFamily="49" charset="0"/>
              <a:buChar char="+"/>
            </a:pPr>
            <a:r>
              <a:rPr lang="en-US" sz="1400">
                <a:effectLst/>
                <a:latin typeface="+mn-lt"/>
                <a:ea typeface="Calibri" panose="020F0502020204030204" pitchFamily="34" charset="0"/>
                <a:cs typeface="Times New Roman" panose="02020603050405020304" pitchFamily="18" charset="0"/>
              </a:rPr>
              <a:t>Nhân rộng</a:t>
            </a:r>
            <a:endParaRPr lang="vi-VN" sz="1400">
              <a:effectLst/>
              <a:latin typeface="+mn-lt"/>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Courier New" panose="02070309020205020404" pitchFamily="49" charset="0"/>
              <a:buChar char="+"/>
            </a:pPr>
            <a:r>
              <a:rPr lang="en-US" sz="1400">
                <a:effectLst/>
                <a:latin typeface="+mn-lt"/>
                <a:ea typeface="Calibri" panose="020F0502020204030204" pitchFamily="34" charset="0"/>
                <a:cs typeface="Times New Roman" panose="02020603050405020304" pitchFamily="18" charset="0"/>
              </a:rPr>
              <a:t>Cân bằng tải</a:t>
            </a:r>
            <a:endParaRPr lang="vi-VN" sz="1400">
              <a:effectLst/>
              <a:latin typeface="+mn-lt"/>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Courier New" panose="02070309020205020404" pitchFamily="49" charset="0"/>
              <a:buChar char="+"/>
            </a:pPr>
            <a:r>
              <a:rPr lang="en-US" sz="1400">
                <a:effectLst/>
                <a:latin typeface="+mn-lt"/>
                <a:ea typeface="Calibri" panose="020F0502020204030204" pitchFamily="34" charset="0"/>
                <a:cs typeface="Times New Roman" panose="02020603050405020304" pitchFamily="18" charset="0"/>
              </a:rPr>
              <a:t>Lưu trữ tệp</a:t>
            </a:r>
            <a:endParaRPr lang="vi-VN" sz="1400">
              <a:effectLst/>
              <a:latin typeface="+mn-lt"/>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Courier New" panose="02070309020205020404" pitchFamily="49" charset="0"/>
              <a:buChar char="+"/>
            </a:pPr>
            <a:r>
              <a:rPr lang="en-US" sz="1400">
                <a:effectLst/>
                <a:latin typeface="+mn-lt"/>
                <a:ea typeface="Calibri" panose="020F0502020204030204" pitchFamily="34" charset="0"/>
                <a:cs typeface="Times New Roman" panose="02020603050405020304" pitchFamily="18" charset="0"/>
              </a:rPr>
              <a:t>Tập hợp</a:t>
            </a:r>
            <a:endParaRPr lang="vi-VN" sz="1400">
              <a:effectLst/>
              <a:latin typeface="+mn-lt"/>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Courier New" panose="02070309020205020404" pitchFamily="49" charset="0"/>
              <a:buChar char="+"/>
            </a:pPr>
            <a:r>
              <a:rPr lang="en-US" sz="1400">
                <a:effectLst/>
                <a:latin typeface="+mn-lt"/>
                <a:ea typeface="Calibri" panose="020F0502020204030204" pitchFamily="34" charset="0"/>
                <a:cs typeface="Times New Roman" panose="02020603050405020304" pitchFamily="18" charset="0"/>
              </a:rPr>
              <a:t>Giới hạn kích thước collection</a:t>
            </a:r>
            <a:endParaRPr lang="vi-VN" sz="1400">
              <a:effectLst/>
              <a:latin typeface="+mn-lt"/>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Courier New" panose="02070309020205020404" pitchFamily="49" charset="0"/>
              <a:buChar char="+"/>
            </a:pPr>
            <a:r>
              <a:rPr lang="en-US" sz="1400">
                <a:effectLst/>
                <a:latin typeface="+mn-lt"/>
                <a:ea typeface="Calibri" panose="020F0502020204030204" pitchFamily="34" charset="0"/>
                <a:cs typeface="Times New Roman" panose="02020603050405020304" pitchFamily="18" charset="0"/>
              </a:rPr>
              <a:t>Giao dịch</a:t>
            </a:r>
            <a:endParaRPr lang="vi-VN" sz="1400">
              <a:effectLst/>
              <a:latin typeface="+mn-lt"/>
              <a:ea typeface="Calibri" panose="020F0502020204030204" pitchFamily="34" charset="0"/>
              <a:cs typeface="Times New Roman" panose="02020603050405020304" pitchFamily="18" charset="0"/>
            </a:endParaRPr>
          </a:p>
          <a:p>
            <a:pPr marL="0" marR="0" algn="just">
              <a:lnSpc>
                <a:spcPct val="150000"/>
              </a:lnSpc>
              <a:spcBef>
                <a:spcPts val="0"/>
              </a:spcBef>
              <a:spcAft>
                <a:spcPts val="0"/>
              </a:spcAft>
            </a:pPr>
            <a:endParaRPr lang="vi-VN" sz="1400">
              <a:effectLst/>
              <a:latin typeface="+mn-lt"/>
              <a:ea typeface="Calibri" panose="020F0502020204030204" pitchFamily="34" charset="0"/>
              <a:cs typeface="Times New Roman" panose="02020603050405020304" pitchFamily="18" charset="0"/>
            </a:endParaRPr>
          </a:p>
        </p:txBody>
      </p:sp>
      <p:sp>
        <p:nvSpPr>
          <p:cNvPr id="130" name="Google Shape;130;p1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13</a:t>
            </a:fld>
            <a:endParaRPr/>
          </a:p>
        </p:txBody>
      </p:sp>
      <p:sp>
        <p:nvSpPr>
          <p:cNvPr id="128" name="Google Shape;128;p19"/>
          <p:cNvSpPr txBox="1">
            <a:spLocks noGrp="1"/>
          </p:cNvSpPr>
          <p:nvPr>
            <p:ph type="title"/>
          </p:nvPr>
        </p:nvSpPr>
        <p:spPr>
          <a:prstGeom prst="rect">
            <a:avLst/>
          </a:prstGeom>
        </p:spPr>
        <p:txBody>
          <a:bodyPr spcFirstLastPara="1" wrap="square" lIns="91425" tIns="91425" rIns="91425" bIns="91425" anchor="ctr" anchorCtr="0">
            <a:noAutofit/>
          </a:bodyPr>
          <a:lstStyle/>
          <a:p>
            <a:pPr marL="457200" marR="0" lvl="1" algn="just">
              <a:lnSpc>
                <a:spcPct val="150000"/>
              </a:lnSpc>
              <a:spcBef>
                <a:spcPts val="0"/>
              </a:spcBef>
              <a:spcAft>
                <a:spcPts val="0"/>
              </a:spcAft>
            </a:pPr>
            <a:r>
              <a:rPr lang="en-US" b="1">
                <a:effectLst/>
                <a:latin typeface="Barlow" panose="00000500000000000000" pitchFamily="2" charset="0"/>
                <a:ea typeface="Times New Roman" panose="02020603050405020304" pitchFamily="18" charset="0"/>
              </a:rPr>
              <a:t>MongoDB</a:t>
            </a:r>
            <a:endParaRPr lang="vi-VN" b="1">
              <a:effectLst/>
              <a:latin typeface="Barlow" panose="00000500000000000000" pitchFamily="2" charset="0"/>
              <a:ea typeface="Times New Roman" panose="02020603050405020304" pitchFamily="18" charset="0"/>
            </a:endParaRPr>
          </a:p>
        </p:txBody>
      </p:sp>
      <p:pic>
        <p:nvPicPr>
          <p:cNvPr id="2" name="Picture 1">
            <a:extLst>
              <a:ext uri="{FF2B5EF4-FFF2-40B4-BE49-F238E27FC236}">
                <a16:creationId xmlns:a16="http://schemas.microsoft.com/office/drawing/2014/main" id="{84DC88B4-C7AF-1803-B8B2-B5965369DCDF}"/>
              </a:ext>
            </a:extLst>
          </p:cNvPr>
          <p:cNvPicPr>
            <a:picLocks noChangeAspect="1"/>
          </p:cNvPicPr>
          <p:nvPr/>
        </p:nvPicPr>
        <p:blipFill>
          <a:blip r:embed="rId3"/>
          <a:stretch>
            <a:fillRect/>
          </a:stretch>
        </p:blipFill>
        <p:spPr>
          <a:xfrm>
            <a:off x="5843240" y="1516183"/>
            <a:ext cx="3243751" cy="2219136"/>
          </a:xfrm>
          <a:prstGeom prst="rect">
            <a:avLst/>
          </a:prstGeom>
        </p:spPr>
      </p:pic>
      <p:sp>
        <p:nvSpPr>
          <p:cNvPr id="5" name="TextBox 4">
            <a:extLst>
              <a:ext uri="{FF2B5EF4-FFF2-40B4-BE49-F238E27FC236}">
                <a16:creationId xmlns:a16="http://schemas.microsoft.com/office/drawing/2014/main" id="{C43F9AF7-5336-CEC4-DC43-BF197A73C296}"/>
              </a:ext>
            </a:extLst>
          </p:cNvPr>
          <p:cNvSpPr txBox="1"/>
          <p:nvPr/>
        </p:nvSpPr>
        <p:spPr>
          <a:xfrm>
            <a:off x="7004824" y="3743550"/>
            <a:ext cx="1024054" cy="307777"/>
          </a:xfrm>
          <a:prstGeom prst="rect">
            <a:avLst/>
          </a:prstGeom>
          <a:noFill/>
        </p:spPr>
        <p:txBody>
          <a:bodyPr wrap="square">
            <a:spAutoFit/>
          </a:bodyPr>
          <a:lstStyle/>
          <a:p>
            <a:r>
              <a:rPr lang="en-US" sz="1400" i="1">
                <a:effectLst/>
                <a:latin typeface="Times New Roman" panose="02020603050405020304" pitchFamily="18" charset="0"/>
                <a:ea typeface="Times New Roman" panose="02020603050405020304" pitchFamily="18" charset="0"/>
              </a:rPr>
              <a:t>MongoDB</a:t>
            </a:r>
            <a:endParaRPr lang="vi-VN" i="1"/>
          </a:p>
        </p:txBody>
      </p:sp>
    </p:spTree>
    <p:extLst>
      <p:ext uri="{BB962C8B-B14F-4D97-AF65-F5344CB8AC3E}">
        <p14:creationId xmlns:p14="http://schemas.microsoft.com/office/powerpoint/2010/main" val="1658054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9">
                                            <p:txEl>
                                              <p:pRg st="0" end="0"/>
                                            </p:txEl>
                                          </p:spTgt>
                                        </p:tgtEl>
                                        <p:attrNameLst>
                                          <p:attrName>style.visibility</p:attrName>
                                        </p:attrNameLst>
                                      </p:cBhvr>
                                      <p:to>
                                        <p:strVal val="visible"/>
                                      </p:to>
                                    </p:set>
                                    <p:animEffect transition="in" filter="fade">
                                      <p:cBhvr>
                                        <p:cTn id="7" dur="1000"/>
                                        <p:tgtEl>
                                          <p:spTgt spid="129">
                                            <p:txEl>
                                              <p:pRg st="0" end="0"/>
                                            </p:txEl>
                                          </p:spTgt>
                                        </p:tgtEl>
                                      </p:cBhvr>
                                    </p:animEffect>
                                    <p:anim calcmode="lin" valueType="num">
                                      <p:cBhvr>
                                        <p:cTn id="8" dur="1000" fill="hold"/>
                                        <p:tgtEl>
                                          <p:spTgt spid="12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9">
                                            <p:txEl>
                                              <p:pRg st="1" end="1"/>
                                            </p:txEl>
                                          </p:spTgt>
                                        </p:tgtEl>
                                        <p:attrNameLst>
                                          <p:attrName>style.visibility</p:attrName>
                                        </p:attrNameLst>
                                      </p:cBhvr>
                                      <p:to>
                                        <p:strVal val="visible"/>
                                      </p:to>
                                    </p:set>
                                    <p:animEffect transition="in" filter="fade">
                                      <p:cBhvr>
                                        <p:cTn id="14" dur="1000"/>
                                        <p:tgtEl>
                                          <p:spTgt spid="129">
                                            <p:txEl>
                                              <p:pRg st="1" end="1"/>
                                            </p:txEl>
                                          </p:spTgt>
                                        </p:tgtEl>
                                      </p:cBhvr>
                                    </p:animEffect>
                                    <p:anim calcmode="lin" valueType="num">
                                      <p:cBhvr>
                                        <p:cTn id="15" dur="1000" fill="hold"/>
                                        <p:tgtEl>
                                          <p:spTgt spid="12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9">
                                            <p:txEl>
                                              <p:pRg st="2" end="2"/>
                                            </p:txEl>
                                          </p:spTgt>
                                        </p:tgtEl>
                                        <p:attrNameLst>
                                          <p:attrName>style.visibility</p:attrName>
                                        </p:attrNameLst>
                                      </p:cBhvr>
                                      <p:to>
                                        <p:strVal val="visible"/>
                                      </p:to>
                                    </p:set>
                                    <p:animEffect transition="in" filter="fade">
                                      <p:cBhvr>
                                        <p:cTn id="21" dur="1000"/>
                                        <p:tgtEl>
                                          <p:spTgt spid="129">
                                            <p:txEl>
                                              <p:pRg st="2" end="2"/>
                                            </p:txEl>
                                          </p:spTgt>
                                        </p:tgtEl>
                                      </p:cBhvr>
                                    </p:animEffect>
                                    <p:anim calcmode="lin" valueType="num">
                                      <p:cBhvr>
                                        <p:cTn id="22" dur="1000" fill="hold"/>
                                        <p:tgtEl>
                                          <p:spTgt spid="12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2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9">
                                            <p:txEl>
                                              <p:pRg st="3" end="3"/>
                                            </p:txEl>
                                          </p:spTgt>
                                        </p:tgtEl>
                                        <p:attrNameLst>
                                          <p:attrName>style.visibility</p:attrName>
                                        </p:attrNameLst>
                                      </p:cBhvr>
                                      <p:to>
                                        <p:strVal val="visible"/>
                                      </p:to>
                                    </p:set>
                                    <p:animEffect transition="in" filter="fade">
                                      <p:cBhvr>
                                        <p:cTn id="28" dur="1000"/>
                                        <p:tgtEl>
                                          <p:spTgt spid="129">
                                            <p:txEl>
                                              <p:pRg st="3" end="3"/>
                                            </p:txEl>
                                          </p:spTgt>
                                        </p:tgtEl>
                                      </p:cBhvr>
                                    </p:animEffect>
                                    <p:anim calcmode="lin" valueType="num">
                                      <p:cBhvr>
                                        <p:cTn id="29" dur="1000" fill="hold"/>
                                        <p:tgtEl>
                                          <p:spTgt spid="129">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2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29">
                                            <p:txEl>
                                              <p:pRg st="4" end="4"/>
                                            </p:txEl>
                                          </p:spTgt>
                                        </p:tgtEl>
                                        <p:attrNameLst>
                                          <p:attrName>style.visibility</p:attrName>
                                        </p:attrNameLst>
                                      </p:cBhvr>
                                      <p:to>
                                        <p:strVal val="visible"/>
                                      </p:to>
                                    </p:set>
                                    <p:animEffect transition="in" filter="fade">
                                      <p:cBhvr>
                                        <p:cTn id="35" dur="1000"/>
                                        <p:tgtEl>
                                          <p:spTgt spid="129">
                                            <p:txEl>
                                              <p:pRg st="4" end="4"/>
                                            </p:txEl>
                                          </p:spTgt>
                                        </p:tgtEl>
                                      </p:cBhvr>
                                    </p:animEffect>
                                    <p:anim calcmode="lin" valueType="num">
                                      <p:cBhvr>
                                        <p:cTn id="36" dur="1000" fill="hold"/>
                                        <p:tgtEl>
                                          <p:spTgt spid="129">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29">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29">
                                            <p:txEl>
                                              <p:pRg st="5" end="5"/>
                                            </p:txEl>
                                          </p:spTgt>
                                        </p:tgtEl>
                                        <p:attrNameLst>
                                          <p:attrName>style.visibility</p:attrName>
                                        </p:attrNameLst>
                                      </p:cBhvr>
                                      <p:to>
                                        <p:strVal val="visible"/>
                                      </p:to>
                                    </p:set>
                                    <p:animEffect transition="in" filter="fade">
                                      <p:cBhvr>
                                        <p:cTn id="42" dur="1000"/>
                                        <p:tgtEl>
                                          <p:spTgt spid="129">
                                            <p:txEl>
                                              <p:pRg st="5" end="5"/>
                                            </p:txEl>
                                          </p:spTgt>
                                        </p:tgtEl>
                                      </p:cBhvr>
                                    </p:animEffect>
                                    <p:anim calcmode="lin" valueType="num">
                                      <p:cBhvr>
                                        <p:cTn id="43" dur="1000" fill="hold"/>
                                        <p:tgtEl>
                                          <p:spTgt spid="129">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29">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29">
                                            <p:txEl>
                                              <p:pRg st="6" end="6"/>
                                            </p:txEl>
                                          </p:spTgt>
                                        </p:tgtEl>
                                        <p:attrNameLst>
                                          <p:attrName>style.visibility</p:attrName>
                                        </p:attrNameLst>
                                      </p:cBhvr>
                                      <p:to>
                                        <p:strVal val="visible"/>
                                      </p:to>
                                    </p:set>
                                    <p:animEffect transition="in" filter="fade">
                                      <p:cBhvr>
                                        <p:cTn id="49" dur="1000"/>
                                        <p:tgtEl>
                                          <p:spTgt spid="129">
                                            <p:txEl>
                                              <p:pRg st="6" end="6"/>
                                            </p:txEl>
                                          </p:spTgt>
                                        </p:tgtEl>
                                      </p:cBhvr>
                                    </p:animEffect>
                                    <p:anim calcmode="lin" valueType="num">
                                      <p:cBhvr>
                                        <p:cTn id="50" dur="1000" fill="hold"/>
                                        <p:tgtEl>
                                          <p:spTgt spid="129">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129">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29">
                                            <p:txEl>
                                              <p:pRg st="7" end="7"/>
                                            </p:txEl>
                                          </p:spTgt>
                                        </p:tgtEl>
                                        <p:attrNameLst>
                                          <p:attrName>style.visibility</p:attrName>
                                        </p:attrNameLst>
                                      </p:cBhvr>
                                      <p:to>
                                        <p:strVal val="visible"/>
                                      </p:to>
                                    </p:set>
                                    <p:animEffect transition="in" filter="fade">
                                      <p:cBhvr>
                                        <p:cTn id="56" dur="1000"/>
                                        <p:tgtEl>
                                          <p:spTgt spid="129">
                                            <p:txEl>
                                              <p:pRg st="7" end="7"/>
                                            </p:txEl>
                                          </p:spTgt>
                                        </p:tgtEl>
                                      </p:cBhvr>
                                    </p:animEffect>
                                    <p:anim calcmode="lin" valueType="num">
                                      <p:cBhvr>
                                        <p:cTn id="57" dur="1000" fill="hold"/>
                                        <p:tgtEl>
                                          <p:spTgt spid="129">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129">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29">
                                            <p:txEl>
                                              <p:pRg st="8" end="8"/>
                                            </p:txEl>
                                          </p:spTgt>
                                        </p:tgtEl>
                                        <p:attrNameLst>
                                          <p:attrName>style.visibility</p:attrName>
                                        </p:attrNameLst>
                                      </p:cBhvr>
                                      <p:to>
                                        <p:strVal val="visible"/>
                                      </p:to>
                                    </p:set>
                                    <p:animEffect transition="in" filter="fade">
                                      <p:cBhvr>
                                        <p:cTn id="63" dur="1000"/>
                                        <p:tgtEl>
                                          <p:spTgt spid="129">
                                            <p:txEl>
                                              <p:pRg st="8" end="8"/>
                                            </p:txEl>
                                          </p:spTgt>
                                        </p:tgtEl>
                                      </p:cBhvr>
                                    </p:animEffect>
                                    <p:anim calcmode="lin" valueType="num">
                                      <p:cBhvr>
                                        <p:cTn id="64" dur="1000" fill="hold"/>
                                        <p:tgtEl>
                                          <p:spTgt spid="129">
                                            <p:txEl>
                                              <p:pRg st="8" end="8"/>
                                            </p:txEl>
                                          </p:spTgt>
                                        </p:tgtEl>
                                        <p:attrNameLst>
                                          <p:attrName>ppt_x</p:attrName>
                                        </p:attrNameLst>
                                      </p:cBhvr>
                                      <p:tavLst>
                                        <p:tav tm="0">
                                          <p:val>
                                            <p:strVal val="#ppt_x"/>
                                          </p:val>
                                        </p:tav>
                                        <p:tav tm="100000">
                                          <p:val>
                                            <p:strVal val="#ppt_x"/>
                                          </p:val>
                                        </p:tav>
                                      </p:tavLst>
                                    </p:anim>
                                    <p:anim calcmode="lin" valueType="num">
                                      <p:cBhvr>
                                        <p:cTn id="65" dur="1000" fill="hold"/>
                                        <p:tgtEl>
                                          <p:spTgt spid="129">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9" name="Google Shape;129;p19"/>
          <p:cNvSpPr txBox="1">
            <a:spLocks noGrp="1"/>
          </p:cNvSpPr>
          <p:nvPr>
            <p:ph type="body" idx="1"/>
          </p:nvPr>
        </p:nvSpPr>
        <p:spPr>
          <a:xfrm>
            <a:off x="1330331" y="1859869"/>
            <a:ext cx="4200674" cy="2115454"/>
          </a:xfrm>
          <a:prstGeom prst="rect">
            <a:avLst/>
          </a:prstGeom>
        </p:spPr>
        <p:txBody>
          <a:bodyPr spcFirstLastPara="1" wrap="square" lIns="91425" tIns="91425" rIns="91425" bIns="91425" anchor="t" anchorCtr="0">
            <a:noAutofit/>
          </a:bodyPr>
          <a:lstStyle/>
          <a:p>
            <a:pPr marL="0" marR="0" algn="just">
              <a:lnSpc>
                <a:spcPct val="150000"/>
              </a:lnSpc>
              <a:spcBef>
                <a:spcPts val="0"/>
              </a:spcBef>
              <a:spcAft>
                <a:spcPts val="0"/>
              </a:spcAft>
            </a:pPr>
            <a:r>
              <a:rPr lang="en-US" sz="1800">
                <a:effectLst/>
                <a:latin typeface="+mn-lt"/>
                <a:ea typeface="Calibri" panose="020F0502020204030204" pitchFamily="34" charset="0"/>
                <a:cs typeface="Times New Roman" panose="02020603050405020304" pitchFamily="18" charset="0"/>
              </a:rPr>
              <a:t>JSON Web Token (JWT) là một chuỗi mã hóa dùng để truyền thông tin an toàn giữa Client – Server dưới định dạng JSON object, chuỗi ký tự lộn xộn rất phức tạp và khó hiểu</a:t>
            </a:r>
            <a:endParaRPr lang="vi-VN" sz="1800">
              <a:effectLst/>
              <a:latin typeface="+mn-lt"/>
              <a:ea typeface="Calibri" panose="020F0502020204030204" pitchFamily="34" charset="0"/>
              <a:cs typeface="Times New Roman" panose="02020603050405020304" pitchFamily="18" charset="0"/>
            </a:endParaRPr>
          </a:p>
          <a:p>
            <a:pPr marL="0" marR="0" algn="just">
              <a:lnSpc>
                <a:spcPct val="150000"/>
              </a:lnSpc>
              <a:spcBef>
                <a:spcPts val="0"/>
              </a:spcBef>
              <a:spcAft>
                <a:spcPts val="0"/>
              </a:spcAft>
            </a:pPr>
            <a:endParaRPr lang="vi-VN" sz="1400">
              <a:effectLst/>
              <a:latin typeface="+mn-lt"/>
              <a:ea typeface="Calibri" panose="020F0502020204030204" pitchFamily="34" charset="0"/>
              <a:cs typeface="Times New Roman" panose="02020603050405020304" pitchFamily="18" charset="0"/>
            </a:endParaRPr>
          </a:p>
        </p:txBody>
      </p:sp>
      <p:sp>
        <p:nvSpPr>
          <p:cNvPr id="130" name="Google Shape;130;p1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14</a:t>
            </a:fld>
            <a:endParaRPr/>
          </a:p>
        </p:txBody>
      </p:sp>
      <p:sp>
        <p:nvSpPr>
          <p:cNvPr id="128" name="Google Shape;128;p19"/>
          <p:cNvSpPr txBox="1">
            <a:spLocks noGrp="1"/>
          </p:cNvSpPr>
          <p:nvPr>
            <p:ph type="title"/>
          </p:nvPr>
        </p:nvSpPr>
        <p:spPr>
          <a:prstGeom prst="rect">
            <a:avLst/>
          </a:prstGeom>
        </p:spPr>
        <p:txBody>
          <a:bodyPr spcFirstLastPara="1" wrap="square" lIns="91425" tIns="91425" rIns="91425" bIns="91425" anchor="ctr" anchorCtr="0">
            <a:noAutofit/>
          </a:bodyPr>
          <a:lstStyle/>
          <a:p>
            <a:pPr marL="457200" marR="0" lvl="1" algn="just">
              <a:lnSpc>
                <a:spcPct val="150000"/>
              </a:lnSpc>
              <a:spcBef>
                <a:spcPts val="0"/>
              </a:spcBef>
              <a:spcAft>
                <a:spcPts val="0"/>
              </a:spcAft>
            </a:pPr>
            <a:r>
              <a:rPr lang="en-US" b="1">
                <a:effectLst/>
                <a:latin typeface="Barlow" panose="00000500000000000000" pitchFamily="2" charset="0"/>
                <a:ea typeface="Times New Roman" panose="02020603050405020304" pitchFamily="18" charset="0"/>
              </a:rPr>
              <a:t>JSON WEB TOKEN</a:t>
            </a:r>
            <a:endParaRPr lang="vi-VN" b="1">
              <a:effectLst/>
              <a:latin typeface="Barlow" panose="00000500000000000000" pitchFamily="2" charset="0"/>
              <a:ea typeface="Times New Roman" panose="02020603050405020304" pitchFamily="18" charset="0"/>
            </a:endParaRPr>
          </a:p>
        </p:txBody>
      </p:sp>
      <p:sp>
        <p:nvSpPr>
          <p:cNvPr id="5" name="TextBox 4">
            <a:extLst>
              <a:ext uri="{FF2B5EF4-FFF2-40B4-BE49-F238E27FC236}">
                <a16:creationId xmlns:a16="http://schemas.microsoft.com/office/drawing/2014/main" id="{C43F9AF7-5336-CEC4-DC43-BF197A73C296}"/>
              </a:ext>
            </a:extLst>
          </p:cNvPr>
          <p:cNvSpPr txBox="1"/>
          <p:nvPr/>
        </p:nvSpPr>
        <p:spPr>
          <a:xfrm>
            <a:off x="6799336" y="4234554"/>
            <a:ext cx="1641088" cy="307777"/>
          </a:xfrm>
          <a:prstGeom prst="rect">
            <a:avLst/>
          </a:prstGeom>
          <a:noFill/>
        </p:spPr>
        <p:txBody>
          <a:bodyPr wrap="square">
            <a:spAutoFit/>
          </a:bodyPr>
          <a:lstStyle/>
          <a:p>
            <a:r>
              <a:rPr lang="en-US" i="1">
                <a:effectLst/>
                <a:latin typeface="Times New Roman" panose="02020603050405020304" pitchFamily="18" charset="0"/>
                <a:ea typeface="Times New Roman" panose="02020603050405020304" pitchFamily="18" charset="0"/>
              </a:rPr>
              <a:t>Cấu trúc JWT</a:t>
            </a:r>
            <a:endParaRPr lang="vi-VN" i="1"/>
          </a:p>
        </p:txBody>
      </p:sp>
      <p:pic>
        <p:nvPicPr>
          <p:cNvPr id="3" name="Picture 2">
            <a:extLst>
              <a:ext uri="{FF2B5EF4-FFF2-40B4-BE49-F238E27FC236}">
                <a16:creationId xmlns:a16="http://schemas.microsoft.com/office/drawing/2014/main" id="{3692EBC5-BE61-9A2B-0B5F-D49785D2A121}"/>
              </a:ext>
            </a:extLst>
          </p:cNvPr>
          <p:cNvPicPr>
            <a:picLocks noChangeAspect="1"/>
          </p:cNvPicPr>
          <p:nvPr/>
        </p:nvPicPr>
        <p:blipFill>
          <a:blip r:embed="rId3"/>
          <a:stretch>
            <a:fillRect/>
          </a:stretch>
        </p:blipFill>
        <p:spPr>
          <a:xfrm>
            <a:off x="5669002" y="1675746"/>
            <a:ext cx="3278198" cy="2483701"/>
          </a:xfrm>
          <a:prstGeom prst="rect">
            <a:avLst/>
          </a:prstGeom>
        </p:spPr>
      </p:pic>
    </p:spTree>
    <p:extLst>
      <p:ext uri="{BB962C8B-B14F-4D97-AF65-F5344CB8AC3E}">
        <p14:creationId xmlns:p14="http://schemas.microsoft.com/office/powerpoint/2010/main" val="2337085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9">
                                            <p:txEl>
                                              <p:pRg st="0" end="0"/>
                                            </p:txEl>
                                          </p:spTgt>
                                        </p:tgtEl>
                                        <p:attrNameLst>
                                          <p:attrName>style.visibility</p:attrName>
                                        </p:attrNameLst>
                                      </p:cBhvr>
                                      <p:to>
                                        <p:strVal val="visible"/>
                                      </p:to>
                                    </p:set>
                                    <p:animEffect transition="in" filter="fade">
                                      <p:cBhvr>
                                        <p:cTn id="7" dur="1000"/>
                                        <p:tgtEl>
                                          <p:spTgt spid="129">
                                            <p:txEl>
                                              <p:pRg st="0" end="0"/>
                                            </p:txEl>
                                          </p:spTgt>
                                        </p:tgtEl>
                                      </p:cBhvr>
                                    </p:animEffect>
                                    <p:anim calcmode="lin" valueType="num">
                                      <p:cBhvr>
                                        <p:cTn id="8" dur="1000" fill="hold"/>
                                        <p:tgtEl>
                                          <p:spTgt spid="12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2935400" y="2014877"/>
            <a:ext cx="5814900" cy="118924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Phần 3: Khảo sát hiện trạng và mô hình hóa yêu cầu</a:t>
            </a:r>
            <a:endParaRPr dirty="0"/>
          </a:p>
        </p:txBody>
      </p:sp>
    </p:spTree>
    <p:extLst>
      <p:ext uri="{BB962C8B-B14F-4D97-AF65-F5344CB8AC3E}">
        <p14:creationId xmlns:p14="http://schemas.microsoft.com/office/powerpoint/2010/main" val="10616470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1143000" marR="237490" lvl="2" indent="-228600" algn="just">
              <a:lnSpc>
                <a:spcPct val="150000"/>
              </a:lnSpc>
              <a:spcBef>
                <a:spcPts val="440"/>
              </a:spcBef>
              <a:spcAft>
                <a:spcPts val="0"/>
              </a:spcAft>
              <a:buFont typeface="+mj-lt"/>
              <a:buAutoNum type="arabicPeriod"/>
            </a:pPr>
            <a:r>
              <a:rPr lang="en-US">
                <a:latin typeface="+mn-lt"/>
                <a:ea typeface="Times New Roman" panose="02020603050405020304" pitchFamily="18" charset="0"/>
              </a:rPr>
              <a:t>L</a:t>
            </a:r>
            <a:r>
              <a:rPr lang="en-US" b="1">
                <a:effectLst/>
                <a:latin typeface="+mn-lt"/>
                <a:ea typeface="Times New Roman" panose="02020603050405020304" pitchFamily="18" charset="0"/>
              </a:rPr>
              <a:t>inh Kiện 3m</a:t>
            </a:r>
            <a:endParaRPr lang="vi-VN">
              <a:effectLst/>
              <a:latin typeface="+mn-lt"/>
              <a:ea typeface="Times New Roman" panose="02020603050405020304" pitchFamily="18" charset="0"/>
            </a:endParaRPr>
          </a:p>
        </p:txBody>
      </p:sp>
      <p:sp>
        <p:nvSpPr>
          <p:cNvPr id="130" name="Google Shape;130;p19"/>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16</a:t>
            </a:fld>
            <a:endParaRPr/>
          </a:p>
        </p:txBody>
      </p:sp>
      <p:pic>
        <p:nvPicPr>
          <p:cNvPr id="4" name="Picture 3">
            <a:extLst>
              <a:ext uri="{FF2B5EF4-FFF2-40B4-BE49-F238E27FC236}">
                <a16:creationId xmlns:a16="http://schemas.microsoft.com/office/drawing/2014/main" id="{1B182948-6C36-0BF6-9726-AB27FA15EAAC}"/>
              </a:ext>
            </a:extLst>
          </p:cNvPr>
          <p:cNvPicPr>
            <a:picLocks noChangeAspect="1"/>
          </p:cNvPicPr>
          <p:nvPr/>
        </p:nvPicPr>
        <p:blipFill>
          <a:blip r:embed="rId3"/>
          <a:stretch>
            <a:fillRect/>
          </a:stretch>
        </p:blipFill>
        <p:spPr>
          <a:xfrm>
            <a:off x="1628092" y="1626533"/>
            <a:ext cx="6446164" cy="3123292"/>
          </a:xfrm>
          <a:prstGeom prst="rect">
            <a:avLst/>
          </a:prstGeom>
        </p:spPr>
      </p:pic>
      <p:sp>
        <p:nvSpPr>
          <p:cNvPr id="6" name="TextBox 5">
            <a:extLst>
              <a:ext uri="{FF2B5EF4-FFF2-40B4-BE49-F238E27FC236}">
                <a16:creationId xmlns:a16="http://schemas.microsoft.com/office/drawing/2014/main" id="{23B66537-9A0D-4E90-F0F1-01D28FB921DD}"/>
              </a:ext>
            </a:extLst>
          </p:cNvPr>
          <p:cNvSpPr txBox="1"/>
          <p:nvPr/>
        </p:nvSpPr>
        <p:spPr>
          <a:xfrm>
            <a:off x="4241953" y="4749825"/>
            <a:ext cx="2203451" cy="307777"/>
          </a:xfrm>
          <a:prstGeom prst="rect">
            <a:avLst/>
          </a:prstGeom>
          <a:noFill/>
        </p:spPr>
        <p:txBody>
          <a:bodyPr wrap="square">
            <a:spAutoFit/>
          </a:bodyPr>
          <a:lstStyle/>
          <a:p>
            <a:r>
              <a:rPr lang="en-US" sz="1400" i="1">
                <a:effectLst/>
                <a:latin typeface="Times New Roman" panose="02020603050405020304" pitchFamily="18" charset="0"/>
                <a:ea typeface="Times New Roman" panose="02020603050405020304" pitchFamily="18" charset="0"/>
              </a:rPr>
              <a:t> Trang chủ linh kiện 3m</a:t>
            </a:r>
            <a:endParaRPr lang="vi-VN" i="1"/>
          </a:p>
        </p:txBody>
      </p:sp>
      <p:sp>
        <p:nvSpPr>
          <p:cNvPr id="8" name="TextBox 7">
            <a:extLst>
              <a:ext uri="{FF2B5EF4-FFF2-40B4-BE49-F238E27FC236}">
                <a16:creationId xmlns:a16="http://schemas.microsoft.com/office/drawing/2014/main" id="{78F3ADD0-1528-2B35-173C-21B4DB8834EA}"/>
              </a:ext>
            </a:extLst>
          </p:cNvPr>
          <p:cNvSpPr txBox="1"/>
          <p:nvPr/>
        </p:nvSpPr>
        <p:spPr>
          <a:xfrm>
            <a:off x="2644698" y="1269128"/>
            <a:ext cx="4679794" cy="307777"/>
          </a:xfrm>
          <a:prstGeom prst="rect">
            <a:avLst/>
          </a:prstGeom>
          <a:noFill/>
        </p:spPr>
        <p:txBody>
          <a:bodyPr wrap="square">
            <a:spAutoFit/>
          </a:bodyPr>
          <a:lstStyle/>
          <a:p>
            <a:r>
              <a:rPr lang="vi-VN"/>
              <a:t>Link Website: </a:t>
            </a:r>
            <a:r>
              <a:rPr lang="vi-VN">
                <a:solidFill>
                  <a:srgbClr val="0070C0"/>
                </a:solidFill>
                <a:hlinkClick r:id="rId4">
                  <a:extLst>
                    <a:ext uri="{A12FA001-AC4F-418D-AE19-62706E023703}">
                      <ahyp:hlinkClr xmlns:ahyp="http://schemas.microsoft.com/office/drawing/2018/hyperlinkcolor" val="tx"/>
                    </a:ext>
                  </a:extLst>
                </a:hlinkClick>
              </a:rPr>
              <a:t>https://chotroihn.vn</a:t>
            </a:r>
            <a:endParaRPr lang="vi-VN">
              <a:solidFill>
                <a:srgbClr val="0070C0"/>
              </a:solidFill>
            </a:endParaRPr>
          </a:p>
        </p:txBody>
      </p:sp>
    </p:spTree>
    <p:extLst>
      <p:ext uri="{BB962C8B-B14F-4D97-AF65-F5344CB8AC3E}">
        <p14:creationId xmlns:p14="http://schemas.microsoft.com/office/powerpoint/2010/main" val="36544411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1371600" marR="237490" lvl="2" indent="-457200" algn="just">
              <a:lnSpc>
                <a:spcPct val="150000"/>
              </a:lnSpc>
              <a:spcBef>
                <a:spcPts val="440"/>
              </a:spcBef>
              <a:spcAft>
                <a:spcPts val="0"/>
              </a:spcAft>
              <a:buFont typeface="+mj-lt"/>
              <a:buAutoNum type="arabicPeriod" startAt="2"/>
            </a:pPr>
            <a:r>
              <a:rPr lang="en-US">
                <a:latin typeface="+mn-lt"/>
                <a:ea typeface="Times New Roman" panose="02020603050405020304" pitchFamily="18" charset="0"/>
              </a:rPr>
              <a:t>Thegioiic</a:t>
            </a:r>
            <a:endParaRPr lang="vi-VN">
              <a:effectLst/>
              <a:latin typeface="+mn-lt"/>
              <a:ea typeface="Times New Roman" panose="02020603050405020304" pitchFamily="18" charset="0"/>
            </a:endParaRPr>
          </a:p>
        </p:txBody>
      </p:sp>
      <p:sp>
        <p:nvSpPr>
          <p:cNvPr id="130" name="Google Shape;130;p19"/>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17</a:t>
            </a:fld>
            <a:endParaRPr/>
          </a:p>
        </p:txBody>
      </p:sp>
      <p:sp>
        <p:nvSpPr>
          <p:cNvPr id="6" name="TextBox 5">
            <a:extLst>
              <a:ext uri="{FF2B5EF4-FFF2-40B4-BE49-F238E27FC236}">
                <a16:creationId xmlns:a16="http://schemas.microsoft.com/office/drawing/2014/main" id="{23B66537-9A0D-4E90-F0F1-01D28FB921DD}"/>
              </a:ext>
            </a:extLst>
          </p:cNvPr>
          <p:cNvSpPr txBox="1"/>
          <p:nvPr/>
        </p:nvSpPr>
        <p:spPr>
          <a:xfrm>
            <a:off x="4572000" y="4595936"/>
            <a:ext cx="2025031" cy="307777"/>
          </a:xfrm>
          <a:prstGeom prst="rect">
            <a:avLst/>
          </a:prstGeom>
          <a:noFill/>
        </p:spPr>
        <p:txBody>
          <a:bodyPr wrap="square">
            <a:spAutoFit/>
          </a:bodyPr>
          <a:lstStyle/>
          <a:p>
            <a:r>
              <a:rPr lang="en-US" sz="1400" i="1">
                <a:effectLst/>
                <a:latin typeface="Times New Roman" panose="02020603050405020304" pitchFamily="18" charset="0"/>
                <a:ea typeface="Times New Roman" panose="02020603050405020304" pitchFamily="18" charset="0"/>
              </a:rPr>
              <a:t>Trang chủ thegioiic </a:t>
            </a:r>
            <a:endParaRPr lang="vi-VN" i="1"/>
          </a:p>
        </p:txBody>
      </p:sp>
      <p:sp>
        <p:nvSpPr>
          <p:cNvPr id="8" name="TextBox 7">
            <a:extLst>
              <a:ext uri="{FF2B5EF4-FFF2-40B4-BE49-F238E27FC236}">
                <a16:creationId xmlns:a16="http://schemas.microsoft.com/office/drawing/2014/main" id="{78F3ADD0-1528-2B35-173C-21B4DB8834EA}"/>
              </a:ext>
            </a:extLst>
          </p:cNvPr>
          <p:cNvSpPr txBox="1"/>
          <p:nvPr/>
        </p:nvSpPr>
        <p:spPr>
          <a:xfrm>
            <a:off x="2644698" y="1269128"/>
            <a:ext cx="4679794" cy="307777"/>
          </a:xfrm>
          <a:prstGeom prst="rect">
            <a:avLst/>
          </a:prstGeom>
          <a:noFill/>
        </p:spPr>
        <p:txBody>
          <a:bodyPr wrap="square">
            <a:spAutoFit/>
          </a:bodyPr>
          <a:lstStyle/>
          <a:p>
            <a:r>
              <a:rPr lang="vi-VN"/>
              <a:t>Link Website: </a:t>
            </a:r>
            <a:r>
              <a:rPr lang="vi-VN">
                <a:solidFill>
                  <a:srgbClr val="0070C0"/>
                </a:solidFill>
                <a:hlinkClick r:id="rId3">
                  <a:extLst>
                    <a:ext uri="{A12FA001-AC4F-418D-AE19-62706E023703}">
                      <ahyp:hlinkClr xmlns:ahyp="http://schemas.microsoft.com/office/drawing/2018/hyperlinkcolor" val="tx"/>
                    </a:ext>
                  </a:extLst>
                </a:hlinkClick>
              </a:rPr>
              <a:t>https://www.thegioiic.com</a:t>
            </a:r>
            <a:endParaRPr lang="vi-VN">
              <a:solidFill>
                <a:srgbClr val="0070C0"/>
              </a:solidFill>
            </a:endParaRPr>
          </a:p>
        </p:txBody>
      </p:sp>
      <p:pic>
        <p:nvPicPr>
          <p:cNvPr id="2" name="Picture 1">
            <a:extLst>
              <a:ext uri="{FF2B5EF4-FFF2-40B4-BE49-F238E27FC236}">
                <a16:creationId xmlns:a16="http://schemas.microsoft.com/office/drawing/2014/main" id="{D3A72B5B-14C1-BF7B-824C-3825B17B719B}"/>
              </a:ext>
            </a:extLst>
          </p:cNvPr>
          <p:cNvPicPr>
            <a:picLocks noChangeAspect="1"/>
          </p:cNvPicPr>
          <p:nvPr/>
        </p:nvPicPr>
        <p:blipFill>
          <a:blip r:embed="rId4"/>
          <a:stretch>
            <a:fillRect/>
          </a:stretch>
        </p:blipFill>
        <p:spPr>
          <a:xfrm>
            <a:off x="2644697" y="1660320"/>
            <a:ext cx="5588907" cy="3006090"/>
          </a:xfrm>
          <a:prstGeom prst="rect">
            <a:avLst/>
          </a:prstGeom>
        </p:spPr>
      </p:pic>
    </p:spTree>
    <p:extLst>
      <p:ext uri="{BB962C8B-B14F-4D97-AF65-F5344CB8AC3E}">
        <p14:creationId xmlns:p14="http://schemas.microsoft.com/office/powerpoint/2010/main" val="42428448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1371600" marR="237490" lvl="2" indent="-457200" algn="just">
              <a:lnSpc>
                <a:spcPct val="150000"/>
              </a:lnSpc>
              <a:spcBef>
                <a:spcPts val="440"/>
              </a:spcBef>
              <a:spcAft>
                <a:spcPts val="0"/>
              </a:spcAft>
              <a:buFont typeface="+mj-lt"/>
              <a:buAutoNum type="arabicPeriod" startAt="3"/>
            </a:pPr>
            <a:r>
              <a:rPr lang="en-US">
                <a:effectLst/>
                <a:latin typeface="+mn-lt"/>
                <a:ea typeface="Times New Roman" panose="02020603050405020304" pitchFamily="18" charset="0"/>
              </a:rPr>
              <a:t>SMD electronics</a:t>
            </a:r>
            <a:endParaRPr lang="vi-VN">
              <a:effectLst/>
              <a:latin typeface="+mn-lt"/>
              <a:ea typeface="Times New Roman" panose="02020603050405020304" pitchFamily="18" charset="0"/>
            </a:endParaRPr>
          </a:p>
        </p:txBody>
      </p:sp>
      <p:sp>
        <p:nvSpPr>
          <p:cNvPr id="130" name="Google Shape;130;p19"/>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18</a:t>
            </a:fld>
            <a:endParaRPr/>
          </a:p>
        </p:txBody>
      </p:sp>
      <p:sp>
        <p:nvSpPr>
          <p:cNvPr id="6" name="TextBox 5">
            <a:extLst>
              <a:ext uri="{FF2B5EF4-FFF2-40B4-BE49-F238E27FC236}">
                <a16:creationId xmlns:a16="http://schemas.microsoft.com/office/drawing/2014/main" id="{23B66537-9A0D-4E90-F0F1-01D28FB921DD}"/>
              </a:ext>
            </a:extLst>
          </p:cNvPr>
          <p:cNvSpPr txBox="1"/>
          <p:nvPr/>
        </p:nvSpPr>
        <p:spPr>
          <a:xfrm>
            <a:off x="4572000" y="4595936"/>
            <a:ext cx="2752492" cy="307777"/>
          </a:xfrm>
          <a:prstGeom prst="rect">
            <a:avLst/>
          </a:prstGeom>
          <a:noFill/>
        </p:spPr>
        <p:txBody>
          <a:bodyPr wrap="square">
            <a:spAutoFit/>
          </a:bodyPr>
          <a:lstStyle/>
          <a:p>
            <a:r>
              <a:rPr lang="en-US" sz="1400" i="1">
                <a:effectLst/>
                <a:latin typeface="Times New Roman" panose="02020603050405020304" pitchFamily="18" charset="0"/>
                <a:ea typeface="Times New Roman" panose="02020603050405020304" pitchFamily="18" charset="0"/>
              </a:rPr>
              <a:t>Trang chủ SMD electronics</a:t>
            </a:r>
            <a:endParaRPr lang="vi-VN" i="1"/>
          </a:p>
        </p:txBody>
      </p:sp>
      <p:sp>
        <p:nvSpPr>
          <p:cNvPr id="8" name="TextBox 7">
            <a:extLst>
              <a:ext uri="{FF2B5EF4-FFF2-40B4-BE49-F238E27FC236}">
                <a16:creationId xmlns:a16="http://schemas.microsoft.com/office/drawing/2014/main" id="{78F3ADD0-1528-2B35-173C-21B4DB8834EA}"/>
              </a:ext>
            </a:extLst>
          </p:cNvPr>
          <p:cNvSpPr txBox="1"/>
          <p:nvPr/>
        </p:nvSpPr>
        <p:spPr>
          <a:xfrm>
            <a:off x="2644698" y="1269128"/>
            <a:ext cx="4679794" cy="307777"/>
          </a:xfrm>
          <a:prstGeom prst="rect">
            <a:avLst/>
          </a:prstGeom>
          <a:noFill/>
        </p:spPr>
        <p:txBody>
          <a:bodyPr wrap="square">
            <a:spAutoFit/>
          </a:bodyPr>
          <a:lstStyle/>
          <a:p>
            <a:r>
              <a:rPr lang="vi-VN"/>
              <a:t>Link Website: </a:t>
            </a:r>
            <a:r>
              <a:rPr lang="vi-VN">
                <a:solidFill>
                  <a:srgbClr val="0070C0"/>
                </a:solidFill>
                <a:hlinkClick r:id="rId3">
                  <a:extLst>
                    <a:ext uri="{A12FA001-AC4F-418D-AE19-62706E023703}">
                      <ahyp:hlinkClr xmlns:ahyp="http://schemas.microsoft.com/office/drawing/2018/hyperlinkcolor" val="tx"/>
                    </a:ext>
                  </a:extLst>
                </a:hlinkClick>
              </a:rPr>
              <a:t>http://linhkienviet.vn/</a:t>
            </a:r>
            <a:endParaRPr lang="vi-VN">
              <a:solidFill>
                <a:srgbClr val="0070C0"/>
              </a:solidFill>
            </a:endParaRPr>
          </a:p>
        </p:txBody>
      </p:sp>
      <p:pic>
        <p:nvPicPr>
          <p:cNvPr id="3" name="Picture 2">
            <a:extLst>
              <a:ext uri="{FF2B5EF4-FFF2-40B4-BE49-F238E27FC236}">
                <a16:creationId xmlns:a16="http://schemas.microsoft.com/office/drawing/2014/main" id="{08E16DF2-87D7-B990-F6D5-BF2765CDFF0A}"/>
              </a:ext>
            </a:extLst>
          </p:cNvPr>
          <p:cNvPicPr>
            <a:picLocks noChangeAspect="1"/>
          </p:cNvPicPr>
          <p:nvPr/>
        </p:nvPicPr>
        <p:blipFill>
          <a:blip r:embed="rId4"/>
          <a:stretch>
            <a:fillRect/>
          </a:stretch>
        </p:blipFill>
        <p:spPr>
          <a:xfrm>
            <a:off x="2830458" y="1645858"/>
            <a:ext cx="4732020" cy="2832735"/>
          </a:xfrm>
          <a:prstGeom prst="rect">
            <a:avLst/>
          </a:prstGeom>
        </p:spPr>
      </p:pic>
    </p:spTree>
    <p:extLst>
      <p:ext uri="{BB962C8B-B14F-4D97-AF65-F5344CB8AC3E}">
        <p14:creationId xmlns:p14="http://schemas.microsoft.com/office/powerpoint/2010/main" val="2292187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1257300" marR="237490" lvl="2" indent="-342900" algn="just">
              <a:lnSpc>
                <a:spcPct val="150000"/>
              </a:lnSpc>
              <a:spcBef>
                <a:spcPts val="440"/>
              </a:spcBef>
              <a:spcAft>
                <a:spcPts val="0"/>
              </a:spcAft>
              <a:buFont typeface="+mj-lt"/>
              <a:buAutoNum type="arabicPeriod" startAt="4"/>
            </a:pPr>
            <a:r>
              <a:rPr lang="en-US">
                <a:effectLst/>
                <a:latin typeface="+mn-lt"/>
                <a:ea typeface="Times New Roman" panose="02020603050405020304" pitchFamily="18" charset="0"/>
              </a:rPr>
              <a:t>Nshop</a:t>
            </a:r>
            <a:endParaRPr lang="vi-VN">
              <a:effectLst/>
              <a:latin typeface="+mn-lt"/>
              <a:ea typeface="Times New Roman" panose="02020603050405020304" pitchFamily="18" charset="0"/>
            </a:endParaRPr>
          </a:p>
        </p:txBody>
      </p:sp>
      <p:sp>
        <p:nvSpPr>
          <p:cNvPr id="130" name="Google Shape;130;p19"/>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19</a:t>
            </a:fld>
            <a:endParaRPr/>
          </a:p>
        </p:txBody>
      </p:sp>
      <p:sp>
        <p:nvSpPr>
          <p:cNvPr id="6" name="TextBox 5">
            <a:extLst>
              <a:ext uri="{FF2B5EF4-FFF2-40B4-BE49-F238E27FC236}">
                <a16:creationId xmlns:a16="http://schemas.microsoft.com/office/drawing/2014/main" id="{23B66537-9A0D-4E90-F0F1-01D28FB921DD}"/>
              </a:ext>
            </a:extLst>
          </p:cNvPr>
          <p:cNvSpPr txBox="1"/>
          <p:nvPr/>
        </p:nvSpPr>
        <p:spPr>
          <a:xfrm>
            <a:off x="4572000" y="4595936"/>
            <a:ext cx="2752492" cy="307777"/>
          </a:xfrm>
          <a:prstGeom prst="rect">
            <a:avLst/>
          </a:prstGeom>
          <a:noFill/>
        </p:spPr>
        <p:txBody>
          <a:bodyPr wrap="square">
            <a:spAutoFit/>
          </a:bodyPr>
          <a:lstStyle/>
          <a:p>
            <a:r>
              <a:rPr lang="en-US" sz="1400" i="1">
                <a:effectLst/>
                <a:latin typeface="Times New Roman" panose="02020603050405020304" pitchFamily="18" charset="0"/>
                <a:ea typeface="Times New Roman" panose="02020603050405020304" pitchFamily="18" charset="0"/>
              </a:rPr>
              <a:t>Trang chủ Nshop</a:t>
            </a:r>
            <a:endParaRPr lang="vi-VN" i="1"/>
          </a:p>
        </p:txBody>
      </p:sp>
      <p:sp>
        <p:nvSpPr>
          <p:cNvPr id="8" name="TextBox 7">
            <a:extLst>
              <a:ext uri="{FF2B5EF4-FFF2-40B4-BE49-F238E27FC236}">
                <a16:creationId xmlns:a16="http://schemas.microsoft.com/office/drawing/2014/main" id="{78F3ADD0-1528-2B35-173C-21B4DB8834EA}"/>
              </a:ext>
            </a:extLst>
          </p:cNvPr>
          <p:cNvSpPr txBox="1"/>
          <p:nvPr/>
        </p:nvSpPr>
        <p:spPr>
          <a:xfrm>
            <a:off x="2644698" y="1269128"/>
            <a:ext cx="4679794" cy="307777"/>
          </a:xfrm>
          <a:prstGeom prst="rect">
            <a:avLst/>
          </a:prstGeom>
          <a:noFill/>
        </p:spPr>
        <p:txBody>
          <a:bodyPr wrap="square">
            <a:spAutoFit/>
          </a:bodyPr>
          <a:lstStyle/>
          <a:p>
            <a:r>
              <a:rPr lang="vi-VN"/>
              <a:t>Link Website: </a:t>
            </a:r>
            <a:r>
              <a:rPr lang="vi-VN">
                <a:solidFill>
                  <a:srgbClr val="0070C0"/>
                </a:solidFill>
                <a:hlinkClick r:id="rId3">
                  <a:extLst>
                    <a:ext uri="{A12FA001-AC4F-418D-AE19-62706E023703}">
                      <ahyp:hlinkClr xmlns:ahyp="http://schemas.microsoft.com/office/drawing/2018/hyperlinkcolor" val="tx"/>
                    </a:ext>
                  </a:extLst>
                </a:hlinkClick>
              </a:rPr>
              <a:t>https://nshopvn.com/</a:t>
            </a:r>
            <a:endParaRPr lang="vi-VN">
              <a:solidFill>
                <a:srgbClr val="0070C0"/>
              </a:solidFill>
            </a:endParaRPr>
          </a:p>
        </p:txBody>
      </p:sp>
      <p:pic>
        <p:nvPicPr>
          <p:cNvPr id="5" name="Picture 4">
            <a:extLst>
              <a:ext uri="{FF2B5EF4-FFF2-40B4-BE49-F238E27FC236}">
                <a16:creationId xmlns:a16="http://schemas.microsoft.com/office/drawing/2014/main" id="{6208D7B9-18A7-DFCC-9FC3-EB79521EAB35}"/>
              </a:ext>
            </a:extLst>
          </p:cNvPr>
          <p:cNvPicPr>
            <a:picLocks noChangeAspect="1"/>
          </p:cNvPicPr>
          <p:nvPr/>
        </p:nvPicPr>
        <p:blipFill>
          <a:blip r:embed="rId4"/>
          <a:stretch>
            <a:fillRect/>
          </a:stretch>
        </p:blipFill>
        <p:spPr>
          <a:xfrm>
            <a:off x="2082695" y="1584712"/>
            <a:ext cx="5954751" cy="3061962"/>
          </a:xfrm>
          <a:prstGeom prst="rect">
            <a:avLst/>
          </a:prstGeom>
        </p:spPr>
      </p:pic>
    </p:spTree>
    <p:extLst>
      <p:ext uri="{BB962C8B-B14F-4D97-AF65-F5344CB8AC3E}">
        <p14:creationId xmlns:p14="http://schemas.microsoft.com/office/powerpoint/2010/main" val="617873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5"/>
        <p:cNvGrpSpPr/>
        <p:nvPr/>
      </p:nvGrpSpPr>
      <p:grpSpPr>
        <a:xfrm>
          <a:off x="0" y="0"/>
          <a:ext cx="0" cy="0"/>
          <a:chOff x="0" y="0"/>
          <a:chExt cx="0" cy="0"/>
        </a:xfrm>
      </p:grpSpPr>
      <p:sp>
        <p:nvSpPr>
          <p:cNvPr id="96" name="Google Shape;96;p15"/>
          <p:cNvSpPr txBox="1">
            <a:spLocks noGrp="1"/>
          </p:cNvSpPr>
          <p:nvPr>
            <p:ph type="title"/>
          </p:nvPr>
        </p:nvSpPr>
        <p:spPr>
          <a:xfrm>
            <a:off x="3799020" y="431955"/>
            <a:ext cx="1330541"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Mục Lục</a:t>
            </a:r>
            <a:endParaRPr dirty="0"/>
          </a:p>
        </p:txBody>
      </p:sp>
      <p:sp>
        <p:nvSpPr>
          <p:cNvPr id="100" name="Google Shape;100;p15"/>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a:t>
            </a:fld>
            <a:endParaRPr/>
          </a:p>
        </p:txBody>
      </p:sp>
      <p:grpSp>
        <p:nvGrpSpPr>
          <p:cNvPr id="101" name="Google Shape;101;p15"/>
          <p:cNvGrpSpPr/>
          <p:nvPr/>
        </p:nvGrpSpPr>
        <p:grpSpPr>
          <a:xfrm>
            <a:off x="8160827" y="631951"/>
            <a:ext cx="390214" cy="329725"/>
            <a:chOff x="3918650" y="293075"/>
            <a:chExt cx="488500" cy="412775"/>
          </a:xfrm>
        </p:grpSpPr>
        <p:sp>
          <p:nvSpPr>
            <p:cNvPr id="102" name="Google Shape;102;p15"/>
            <p:cNvSpPr/>
            <p:nvPr/>
          </p:nvSpPr>
          <p:spPr>
            <a:xfrm>
              <a:off x="4085350" y="293675"/>
              <a:ext cx="154500" cy="412175"/>
            </a:xfrm>
            <a:custGeom>
              <a:avLst/>
              <a:gdLst/>
              <a:ahLst/>
              <a:cxnLst/>
              <a:rect l="l" t="t" r="r" b="b"/>
              <a:pathLst>
                <a:path w="6180" h="16487" extrusionOk="0">
                  <a:moveTo>
                    <a:pt x="709" y="5496"/>
                  </a:moveTo>
                  <a:lnTo>
                    <a:pt x="806" y="5520"/>
                  </a:lnTo>
                  <a:lnTo>
                    <a:pt x="1050" y="5667"/>
                  </a:lnTo>
                  <a:lnTo>
                    <a:pt x="1270" y="5813"/>
                  </a:lnTo>
                  <a:lnTo>
                    <a:pt x="1344" y="5886"/>
                  </a:lnTo>
                  <a:lnTo>
                    <a:pt x="1368" y="5984"/>
                  </a:lnTo>
                  <a:lnTo>
                    <a:pt x="1344" y="6082"/>
                  </a:lnTo>
                  <a:lnTo>
                    <a:pt x="1319" y="6155"/>
                  </a:lnTo>
                  <a:lnTo>
                    <a:pt x="1221" y="6228"/>
                  </a:lnTo>
                  <a:lnTo>
                    <a:pt x="1124" y="6253"/>
                  </a:lnTo>
                  <a:lnTo>
                    <a:pt x="1050" y="6228"/>
                  </a:lnTo>
                  <a:lnTo>
                    <a:pt x="977" y="6204"/>
                  </a:lnTo>
                  <a:lnTo>
                    <a:pt x="782" y="6082"/>
                  </a:lnTo>
                  <a:lnTo>
                    <a:pt x="586" y="5960"/>
                  </a:lnTo>
                  <a:lnTo>
                    <a:pt x="513" y="5911"/>
                  </a:lnTo>
                  <a:lnTo>
                    <a:pt x="464" y="5838"/>
                  </a:lnTo>
                  <a:lnTo>
                    <a:pt x="464" y="5740"/>
                  </a:lnTo>
                  <a:lnTo>
                    <a:pt x="489" y="5642"/>
                  </a:lnTo>
                  <a:lnTo>
                    <a:pt x="538" y="5569"/>
                  </a:lnTo>
                  <a:lnTo>
                    <a:pt x="611" y="5520"/>
                  </a:lnTo>
                  <a:lnTo>
                    <a:pt x="709" y="5496"/>
                  </a:lnTo>
                  <a:close/>
                  <a:moveTo>
                    <a:pt x="1685" y="6351"/>
                  </a:moveTo>
                  <a:lnTo>
                    <a:pt x="1783" y="6375"/>
                  </a:lnTo>
                  <a:lnTo>
                    <a:pt x="1856" y="6448"/>
                  </a:lnTo>
                  <a:lnTo>
                    <a:pt x="2003" y="6668"/>
                  </a:lnTo>
                  <a:lnTo>
                    <a:pt x="2125" y="6888"/>
                  </a:lnTo>
                  <a:lnTo>
                    <a:pt x="2150" y="6986"/>
                  </a:lnTo>
                  <a:lnTo>
                    <a:pt x="2150" y="7083"/>
                  </a:lnTo>
                  <a:lnTo>
                    <a:pt x="2101" y="7156"/>
                  </a:lnTo>
                  <a:lnTo>
                    <a:pt x="2027" y="7230"/>
                  </a:lnTo>
                  <a:lnTo>
                    <a:pt x="1979" y="7254"/>
                  </a:lnTo>
                  <a:lnTo>
                    <a:pt x="1856" y="7254"/>
                  </a:lnTo>
                  <a:lnTo>
                    <a:pt x="1783" y="7230"/>
                  </a:lnTo>
                  <a:lnTo>
                    <a:pt x="1734" y="7181"/>
                  </a:lnTo>
                  <a:lnTo>
                    <a:pt x="1685" y="7132"/>
                  </a:lnTo>
                  <a:lnTo>
                    <a:pt x="1441" y="6741"/>
                  </a:lnTo>
                  <a:lnTo>
                    <a:pt x="1417" y="6644"/>
                  </a:lnTo>
                  <a:lnTo>
                    <a:pt x="1417" y="6546"/>
                  </a:lnTo>
                  <a:lnTo>
                    <a:pt x="1441" y="6448"/>
                  </a:lnTo>
                  <a:lnTo>
                    <a:pt x="1515" y="6399"/>
                  </a:lnTo>
                  <a:lnTo>
                    <a:pt x="1612" y="6351"/>
                  </a:lnTo>
                  <a:close/>
                  <a:moveTo>
                    <a:pt x="2247" y="7498"/>
                  </a:moveTo>
                  <a:lnTo>
                    <a:pt x="2345" y="7523"/>
                  </a:lnTo>
                  <a:lnTo>
                    <a:pt x="2418" y="7572"/>
                  </a:lnTo>
                  <a:lnTo>
                    <a:pt x="2467" y="7645"/>
                  </a:lnTo>
                  <a:lnTo>
                    <a:pt x="2662" y="8109"/>
                  </a:lnTo>
                  <a:lnTo>
                    <a:pt x="2662" y="8207"/>
                  </a:lnTo>
                  <a:lnTo>
                    <a:pt x="2638" y="8304"/>
                  </a:lnTo>
                  <a:lnTo>
                    <a:pt x="2589" y="8378"/>
                  </a:lnTo>
                  <a:lnTo>
                    <a:pt x="2516" y="8426"/>
                  </a:lnTo>
                  <a:lnTo>
                    <a:pt x="2418" y="8451"/>
                  </a:lnTo>
                  <a:lnTo>
                    <a:pt x="2345" y="8426"/>
                  </a:lnTo>
                  <a:lnTo>
                    <a:pt x="2272" y="8402"/>
                  </a:lnTo>
                  <a:lnTo>
                    <a:pt x="2223" y="8353"/>
                  </a:lnTo>
                  <a:lnTo>
                    <a:pt x="2198" y="8280"/>
                  </a:lnTo>
                  <a:lnTo>
                    <a:pt x="2027" y="7840"/>
                  </a:lnTo>
                  <a:lnTo>
                    <a:pt x="2003" y="7743"/>
                  </a:lnTo>
                  <a:lnTo>
                    <a:pt x="2027" y="7645"/>
                  </a:lnTo>
                  <a:lnTo>
                    <a:pt x="2076" y="7572"/>
                  </a:lnTo>
                  <a:lnTo>
                    <a:pt x="2150" y="7523"/>
                  </a:lnTo>
                  <a:lnTo>
                    <a:pt x="2247" y="7498"/>
                  </a:lnTo>
                  <a:close/>
                  <a:moveTo>
                    <a:pt x="2711" y="8720"/>
                  </a:moveTo>
                  <a:lnTo>
                    <a:pt x="2785" y="8744"/>
                  </a:lnTo>
                  <a:lnTo>
                    <a:pt x="2858" y="8793"/>
                  </a:lnTo>
                  <a:lnTo>
                    <a:pt x="2907" y="8866"/>
                  </a:lnTo>
                  <a:lnTo>
                    <a:pt x="3078" y="9355"/>
                  </a:lnTo>
                  <a:lnTo>
                    <a:pt x="3102" y="9452"/>
                  </a:lnTo>
                  <a:lnTo>
                    <a:pt x="3078" y="9526"/>
                  </a:lnTo>
                  <a:lnTo>
                    <a:pt x="3004" y="9599"/>
                  </a:lnTo>
                  <a:lnTo>
                    <a:pt x="2931" y="9648"/>
                  </a:lnTo>
                  <a:lnTo>
                    <a:pt x="2858" y="9672"/>
                  </a:lnTo>
                  <a:lnTo>
                    <a:pt x="2785" y="9672"/>
                  </a:lnTo>
                  <a:lnTo>
                    <a:pt x="2711" y="9623"/>
                  </a:lnTo>
                  <a:lnTo>
                    <a:pt x="2662" y="9574"/>
                  </a:lnTo>
                  <a:lnTo>
                    <a:pt x="2614" y="9501"/>
                  </a:lnTo>
                  <a:lnTo>
                    <a:pt x="2467" y="9037"/>
                  </a:lnTo>
                  <a:lnTo>
                    <a:pt x="2443" y="8939"/>
                  </a:lnTo>
                  <a:lnTo>
                    <a:pt x="2467" y="8842"/>
                  </a:lnTo>
                  <a:lnTo>
                    <a:pt x="2516" y="8768"/>
                  </a:lnTo>
                  <a:lnTo>
                    <a:pt x="2614" y="8720"/>
                  </a:lnTo>
                  <a:close/>
                  <a:moveTo>
                    <a:pt x="3224" y="9941"/>
                  </a:moveTo>
                  <a:lnTo>
                    <a:pt x="3297" y="10014"/>
                  </a:lnTo>
                  <a:lnTo>
                    <a:pt x="3346" y="10087"/>
                  </a:lnTo>
                  <a:lnTo>
                    <a:pt x="3542" y="10527"/>
                  </a:lnTo>
                  <a:lnTo>
                    <a:pt x="3566" y="10625"/>
                  </a:lnTo>
                  <a:lnTo>
                    <a:pt x="3566" y="10722"/>
                  </a:lnTo>
                  <a:lnTo>
                    <a:pt x="3517" y="10796"/>
                  </a:lnTo>
                  <a:lnTo>
                    <a:pt x="3444" y="10844"/>
                  </a:lnTo>
                  <a:lnTo>
                    <a:pt x="3322" y="10869"/>
                  </a:lnTo>
                  <a:lnTo>
                    <a:pt x="3273" y="10869"/>
                  </a:lnTo>
                  <a:lnTo>
                    <a:pt x="3200" y="10844"/>
                  </a:lnTo>
                  <a:lnTo>
                    <a:pt x="3151" y="10796"/>
                  </a:lnTo>
                  <a:lnTo>
                    <a:pt x="3102" y="10747"/>
                  </a:lnTo>
                  <a:lnTo>
                    <a:pt x="2907" y="10258"/>
                  </a:lnTo>
                  <a:lnTo>
                    <a:pt x="2882" y="10161"/>
                  </a:lnTo>
                  <a:lnTo>
                    <a:pt x="2907" y="10087"/>
                  </a:lnTo>
                  <a:lnTo>
                    <a:pt x="2955" y="10014"/>
                  </a:lnTo>
                  <a:lnTo>
                    <a:pt x="3029" y="9941"/>
                  </a:lnTo>
                  <a:close/>
                  <a:moveTo>
                    <a:pt x="3761" y="11089"/>
                  </a:moveTo>
                  <a:lnTo>
                    <a:pt x="3835" y="11137"/>
                  </a:lnTo>
                  <a:lnTo>
                    <a:pt x="3908" y="11211"/>
                  </a:lnTo>
                  <a:lnTo>
                    <a:pt x="4177" y="11577"/>
                  </a:lnTo>
                  <a:lnTo>
                    <a:pt x="4225" y="11675"/>
                  </a:lnTo>
                  <a:lnTo>
                    <a:pt x="4250" y="11748"/>
                  </a:lnTo>
                  <a:lnTo>
                    <a:pt x="4201" y="11846"/>
                  </a:lnTo>
                  <a:lnTo>
                    <a:pt x="4152" y="11919"/>
                  </a:lnTo>
                  <a:lnTo>
                    <a:pt x="4079" y="11968"/>
                  </a:lnTo>
                  <a:lnTo>
                    <a:pt x="3884" y="11968"/>
                  </a:lnTo>
                  <a:lnTo>
                    <a:pt x="3810" y="11895"/>
                  </a:lnTo>
                  <a:lnTo>
                    <a:pt x="3664" y="11675"/>
                  </a:lnTo>
                  <a:lnTo>
                    <a:pt x="3493" y="11455"/>
                  </a:lnTo>
                  <a:lnTo>
                    <a:pt x="3468" y="11382"/>
                  </a:lnTo>
                  <a:lnTo>
                    <a:pt x="3468" y="11284"/>
                  </a:lnTo>
                  <a:lnTo>
                    <a:pt x="3517" y="11186"/>
                  </a:lnTo>
                  <a:lnTo>
                    <a:pt x="3566" y="11137"/>
                  </a:lnTo>
                  <a:lnTo>
                    <a:pt x="3664" y="11089"/>
                  </a:lnTo>
                  <a:close/>
                  <a:moveTo>
                    <a:pt x="4616" y="12041"/>
                  </a:moveTo>
                  <a:lnTo>
                    <a:pt x="4714" y="12090"/>
                  </a:lnTo>
                  <a:lnTo>
                    <a:pt x="4909" y="12212"/>
                  </a:lnTo>
                  <a:lnTo>
                    <a:pt x="5105" y="12334"/>
                  </a:lnTo>
                  <a:lnTo>
                    <a:pt x="5178" y="12383"/>
                  </a:lnTo>
                  <a:lnTo>
                    <a:pt x="5227" y="12481"/>
                  </a:lnTo>
                  <a:lnTo>
                    <a:pt x="5227" y="12554"/>
                  </a:lnTo>
                  <a:lnTo>
                    <a:pt x="5202" y="12652"/>
                  </a:lnTo>
                  <a:lnTo>
                    <a:pt x="5154" y="12725"/>
                  </a:lnTo>
                  <a:lnTo>
                    <a:pt x="5105" y="12749"/>
                  </a:lnTo>
                  <a:lnTo>
                    <a:pt x="5056" y="12774"/>
                  </a:lnTo>
                  <a:lnTo>
                    <a:pt x="4983" y="12798"/>
                  </a:lnTo>
                  <a:lnTo>
                    <a:pt x="4885" y="12774"/>
                  </a:lnTo>
                  <a:lnTo>
                    <a:pt x="4641" y="12627"/>
                  </a:lnTo>
                  <a:lnTo>
                    <a:pt x="4421" y="12481"/>
                  </a:lnTo>
                  <a:lnTo>
                    <a:pt x="4348" y="12407"/>
                  </a:lnTo>
                  <a:lnTo>
                    <a:pt x="4323" y="12310"/>
                  </a:lnTo>
                  <a:lnTo>
                    <a:pt x="4323" y="12236"/>
                  </a:lnTo>
                  <a:lnTo>
                    <a:pt x="4372" y="12139"/>
                  </a:lnTo>
                  <a:lnTo>
                    <a:pt x="4445" y="12066"/>
                  </a:lnTo>
                  <a:lnTo>
                    <a:pt x="4543" y="12041"/>
                  </a:lnTo>
                  <a:close/>
                  <a:moveTo>
                    <a:pt x="0" y="1"/>
                  </a:moveTo>
                  <a:lnTo>
                    <a:pt x="0" y="5325"/>
                  </a:lnTo>
                  <a:lnTo>
                    <a:pt x="74" y="5349"/>
                  </a:lnTo>
                  <a:lnTo>
                    <a:pt x="147" y="5422"/>
                  </a:lnTo>
                  <a:lnTo>
                    <a:pt x="171" y="5496"/>
                  </a:lnTo>
                  <a:lnTo>
                    <a:pt x="171" y="5569"/>
                  </a:lnTo>
                  <a:lnTo>
                    <a:pt x="171" y="5642"/>
                  </a:lnTo>
                  <a:lnTo>
                    <a:pt x="122" y="5716"/>
                  </a:lnTo>
                  <a:lnTo>
                    <a:pt x="74" y="5764"/>
                  </a:lnTo>
                  <a:lnTo>
                    <a:pt x="0" y="5789"/>
                  </a:lnTo>
                  <a:lnTo>
                    <a:pt x="0" y="13360"/>
                  </a:lnTo>
                  <a:lnTo>
                    <a:pt x="6179" y="16486"/>
                  </a:lnTo>
                  <a:lnTo>
                    <a:pt x="6179" y="13116"/>
                  </a:lnTo>
                  <a:lnTo>
                    <a:pt x="5935" y="13091"/>
                  </a:lnTo>
                  <a:lnTo>
                    <a:pt x="5691" y="13042"/>
                  </a:lnTo>
                  <a:lnTo>
                    <a:pt x="5593" y="12994"/>
                  </a:lnTo>
                  <a:lnTo>
                    <a:pt x="5520" y="12945"/>
                  </a:lnTo>
                  <a:lnTo>
                    <a:pt x="5495" y="12847"/>
                  </a:lnTo>
                  <a:lnTo>
                    <a:pt x="5495" y="12749"/>
                  </a:lnTo>
                  <a:lnTo>
                    <a:pt x="5520" y="12676"/>
                  </a:lnTo>
                  <a:lnTo>
                    <a:pt x="5593" y="12603"/>
                  </a:lnTo>
                  <a:lnTo>
                    <a:pt x="5691" y="12554"/>
                  </a:lnTo>
                  <a:lnTo>
                    <a:pt x="5789" y="12554"/>
                  </a:lnTo>
                  <a:lnTo>
                    <a:pt x="6179" y="12627"/>
                  </a:lnTo>
                  <a:lnTo>
                    <a:pt x="6179" y="3127"/>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3918650" y="293075"/>
              <a:ext cx="153900" cy="407275"/>
            </a:xfrm>
            <a:custGeom>
              <a:avLst/>
              <a:gdLst/>
              <a:ahLst/>
              <a:cxnLst/>
              <a:rect l="l" t="t" r="r" b="b"/>
              <a:pathLst>
                <a:path w="6156" h="16291" extrusionOk="0">
                  <a:moveTo>
                    <a:pt x="5349" y="5495"/>
                  </a:moveTo>
                  <a:lnTo>
                    <a:pt x="5447" y="5520"/>
                  </a:lnTo>
                  <a:lnTo>
                    <a:pt x="5520" y="5569"/>
                  </a:lnTo>
                  <a:lnTo>
                    <a:pt x="5569" y="5666"/>
                  </a:lnTo>
                  <a:lnTo>
                    <a:pt x="5569" y="5764"/>
                  </a:lnTo>
                  <a:lnTo>
                    <a:pt x="5545" y="5837"/>
                  </a:lnTo>
                  <a:lnTo>
                    <a:pt x="5496" y="5935"/>
                  </a:lnTo>
                  <a:lnTo>
                    <a:pt x="5423" y="5984"/>
                  </a:lnTo>
                  <a:lnTo>
                    <a:pt x="5203" y="6057"/>
                  </a:lnTo>
                  <a:lnTo>
                    <a:pt x="5008" y="6155"/>
                  </a:lnTo>
                  <a:lnTo>
                    <a:pt x="4934" y="6179"/>
                  </a:lnTo>
                  <a:lnTo>
                    <a:pt x="4812" y="6179"/>
                  </a:lnTo>
                  <a:lnTo>
                    <a:pt x="4763" y="6155"/>
                  </a:lnTo>
                  <a:lnTo>
                    <a:pt x="4714" y="6106"/>
                  </a:lnTo>
                  <a:lnTo>
                    <a:pt x="4666" y="6057"/>
                  </a:lnTo>
                  <a:lnTo>
                    <a:pt x="4641" y="5959"/>
                  </a:lnTo>
                  <a:lnTo>
                    <a:pt x="4641" y="5862"/>
                  </a:lnTo>
                  <a:lnTo>
                    <a:pt x="4690" y="5788"/>
                  </a:lnTo>
                  <a:lnTo>
                    <a:pt x="4763" y="5740"/>
                  </a:lnTo>
                  <a:lnTo>
                    <a:pt x="5008" y="5617"/>
                  </a:lnTo>
                  <a:lnTo>
                    <a:pt x="5252" y="5520"/>
                  </a:lnTo>
                  <a:lnTo>
                    <a:pt x="5349" y="5495"/>
                  </a:lnTo>
                  <a:close/>
                  <a:moveTo>
                    <a:pt x="4250" y="6155"/>
                  </a:moveTo>
                  <a:lnTo>
                    <a:pt x="4348" y="6179"/>
                  </a:lnTo>
                  <a:lnTo>
                    <a:pt x="4421" y="6252"/>
                  </a:lnTo>
                  <a:lnTo>
                    <a:pt x="4470" y="6326"/>
                  </a:lnTo>
                  <a:lnTo>
                    <a:pt x="4470" y="6423"/>
                  </a:lnTo>
                  <a:lnTo>
                    <a:pt x="4446" y="6497"/>
                  </a:lnTo>
                  <a:lnTo>
                    <a:pt x="4397" y="6594"/>
                  </a:lnTo>
                  <a:lnTo>
                    <a:pt x="4226" y="6741"/>
                  </a:lnTo>
                  <a:lnTo>
                    <a:pt x="4079" y="6912"/>
                  </a:lnTo>
                  <a:lnTo>
                    <a:pt x="3982" y="6985"/>
                  </a:lnTo>
                  <a:lnTo>
                    <a:pt x="3884" y="7010"/>
                  </a:lnTo>
                  <a:lnTo>
                    <a:pt x="3811" y="6985"/>
                  </a:lnTo>
                  <a:lnTo>
                    <a:pt x="3738" y="6936"/>
                  </a:lnTo>
                  <a:lnTo>
                    <a:pt x="3664" y="6863"/>
                  </a:lnTo>
                  <a:lnTo>
                    <a:pt x="3640" y="6790"/>
                  </a:lnTo>
                  <a:lnTo>
                    <a:pt x="3664" y="6692"/>
                  </a:lnTo>
                  <a:lnTo>
                    <a:pt x="3713" y="6594"/>
                  </a:lnTo>
                  <a:lnTo>
                    <a:pt x="3884" y="6399"/>
                  </a:lnTo>
                  <a:lnTo>
                    <a:pt x="4079" y="6228"/>
                  </a:lnTo>
                  <a:lnTo>
                    <a:pt x="4153" y="6179"/>
                  </a:lnTo>
                  <a:lnTo>
                    <a:pt x="4250" y="6155"/>
                  </a:lnTo>
                  <a:close/>
                  <a:moveTo>
                    <a:pt x="3469" y="7156"/>
                  </a:moveTo>
                  <a:lnTo>
                    <a:pt x="3542" y="7205"/>
                  </a:lnTo>
                  <a:lnTo>
                    <a:pt x="3615" y="7254"/>
                  </a:lnTo>
                  <a:lnTo>
                    <a:pt x="3664" y="7351"/>
                  </a:lnTo>
                  <a:lnTo>
                    <a:pt x="3664" y="7449"/>
                  </a:lnTo>
                  <a:lnTo>
                    <a:pt x="3640" y="7547"/>
                  </a:lnTo>
                  <a:lnTo>
                    <a:pt x="3396" y="7962"/>
                  </a:lnTo>
                  <a:lnTo>
                    <a:pt x="3371" y="8011"/>
                  </a:lnTo>
                  <a:lnTo>
                    <a:pt x="3298" y="8060"/>
                  </a:lnTo>
                  <a:lnTo>
                    <a:pt x="3249" y="8084"/>
                  </a:lnTo>
                  <a:lnTo>
                    <a:pt x="3176" y="8084"/>
                  </a:lnTo>
                  <a:lnTo>
                    <a:pt x="3078" y="8060"/>
                  </a:lnTo>
                  <a:lnTo>
                    <a:pt x="3005" y="8011"/>
                  </a:lnTo>
                  <a:lnTo>
                    <a:pt x="2956" y="7913"/>
                  </a:lnTo>
                  <a:lnTo>
                    <a:pt x="2932" y="7840"/>
                  </a:lnTo>
                  <a:lnTo>
                    <a:pt x="2956" y="7742"/>
                  </a:lnTo>
                  <a:lnTo>
                    <a:pt x="3225" y="7278"/>
                  </a:lnTo>
                  <a:lnTo>
                    <a:pt x="3273" y="7205"/>
                  </a:lnTo>
                  <a:lnTo>
                    <a:pt x="3371" y="7180"/>
                  </a:lnTo>
                  <a:lnTo>
                    <a:pt x="3469" y="7156"/>
                  </a:lnTo>
                  <a:close/>
                  <a:moveTo>
                    <a:pt x="2858" y="8328"/>
                  </a:moveTo>
                  <a:lnTo>
                    <a:pt x="2956" y="8353"/>
                  </a:lnTo>
                  <a:lnTo>
                    <a:pt x="3029" y="8402"/>
                  </a:lnTo>
                  <a:lnTo>
                    <a:pt x="3078" y="8475"/>
                  </a:lnTo>
                  <a:lnTo>
                    <a:pt x="3103" y="8573"/>
                  </a:lnTo>
                  <a:lnTo>
                    <a:pt x="3103" y="8670"/>
                  </a:lnTo>
                  <a:lnTo>
                    <a:pt x="2932" y="9110"/>
                  </a:lnTo>
                  <a:lnTo>
                    <a:pt x="2907" y="9183"/>
                  </a:lnTo>
                  <a:lnTo>
                    <a:pt x="2858" y="9232"/>
                  </a:lnTo>
                  <a:lnTo>
                    <a:pt x="2785" y="9281"/>
                  </a:lnTo>
                  <a:lnTo>
                    <a:pt x="2638" y="9281"/>
                  </a:lnTo>
                  <a:lnTo>
                    <a:pt x="2541" y="9232"/>
                  </a:lnTo>
                  <a:lnTo>
                    <a:pt x="2492" y="9159"/>
                  </a:lnTo>
                  <a:lnTo>
                    <a:pt x="2468" y="9061"/>
                  </a:lnTo>
                  <a:lnTo>
                    <a:pt x="2468" y="8963"/>
                  </a:lnTo>
                  <a:lnTo>
                    <a:pt x="2638" y="8499"/>
                  </a:lnTo>
                  <a:lnTo>
                    <a:pt x="2687" y="8402"/>
                  </a:lnTo>
                  <a:lnTo>
                    <a:pt x="2761" y="8353"/>
                  </a:lnTo>
                  <a:lnTo>
                    <a:pt x="2858" y="8328"/>
                  </a:lnTo>
                  <a:close/>
                  <a:moveTo>
                    <a:pt x="2541" y="9574"/>
                  </a:moveTo>
                  <a:lnTo>
                    <a:pt x="2638" y="9623"/>
                  </a:lnTo>
                  <a:lnTo>
                    <a:pt x="2712" y="9696"/>
                  </a:lnTo>
                  <a:lnTo>
                    <a:pt x="2736" y="9769"/>
                  </a:lnTo>
                  <a:lnTo>
                    <a:pt x="2736" y="9867"/>
                  </a:lnTo>
                  <a:lnTo>
                    <a:pt x="2638" y="10355"/>
                  </a:lnTo>
                  <a:lnTo>
                    <a:pt x="2590" y="10429"/>
                  </a:lnTo>
                  <a:lnTo>
                    <a:pt x="2541" y="10502"/>
                  </a:lnTo>
                  <a:lnTo>
                    <a:pt x="2468" y="10526"/>
                  </a:lnTo>
                  <a:lnTo>
                    <a:pt x="2394" y="10551"/>
                  </a:lnTo>
                  <a:lnTo>
                    <a:pt x="2345" y="10551"/>
                  </a:lnTo>
                  <a:lnTo>
                    <a:pt x="2248" y="10502"/>
                  </a:lnTo>
                  <a:lnTo>
                    <a:pt x="2199" y="10429"/>
                  </a:lnTo>
                  <a:lnTo>
                    <a:pt x="2150" y="10355"/>
                  </a:lnTo>
                  <a:lnTo>
                    <a:pt x="2150" y="10258"/>
                  </a:lnTo>
                  <a:lnTo>
                    <a:pt x="2248" y="9769"/>
                  </a:lnTo>
                  <a:lnTo>
                    <a:pt x="2297" y="9672"/>
                  </a:lnTo>
                  <a:lnTo>
                    <a:pt x="2370" y="9598"/>
                  </a:lnTo>
                  <a:lnTo>
                    <a:pt x="2443" y="9574"/>
                  </a:lnTo>
                  <a:close/>
                  <a:moveTo>
                    <a:pt x="2297" y="10844"/>
                  </a:moveTo>
                  <a:lnTo>
                    <a:pt x="2394" y="10868"/>
                  </a:lnTo>
                  <a:lnTo>
                    <a:pt x="2468" y="10942"/>
                  </a:lnTo>
                  <a:lnTo>
                    <a:pt x="2516" y="11015"/>
                  </a:lnTo>
                  <a:lnTo>
                    <a:pt x="2516" y="11113"/>
                  </a:lnTo>
                  <a:lnTo>
                    <a:pt x="2492" y="11357"/>
                  </a:lnTo>
                  <a:lnTo>
                    <a:pt x="2468" y="11430"/>
                  </a:lnTo>
                  <a:lnTo>
                    <a:pt x="2419" y="11503"/>
                  </a:lnTo>
                  <a:lnTo>
                    <a:pt x="2345" y="11552"/>
                  </a:lnTo>
                  <a:lnTo>
                    <a:pt x="2248" y="11577"/>
                  </a:lnTo>
                  <a:lnTo>
                    <a:pt x="2223" y="11577"/>
                  </a:lnTo>
                  <a:lnTo>
                    <a:pt x="2126" y="11552"/>
                  </a:lnTo>
                  <a:lnTo>
                    <a:pt x="2052" y="11503"/>
                  </a:lnTo>
                  <a:lnTo>
                    <a:pt x="2028" y="11406"/>
                  </a:lnTo>
                  <a:lnTo>
                    <a:pt x="2003" y="11308"/>
                  </a:lnTo>
                  <a:lnTo>
                    <a:pt x="2028" y="11064"/>
                  </a:lnTo>
                  <a:lnTo>
                    <a:pt x="2052" y="10966"/>
                  </a:lnTo>
                  <a:lnTo>
                    <a:pt x="2126" y="10893"/>
                  </a:lnTo>
                  <a:lnTo>
                    <a:pt x="2199" y="10844"/>
                  </a:lnTo>
                  <a:close/>
                  <a:moveTo>
                    <a:pt x="6155" y="0"/>
                  </a:moveTo>
                  <a:lnTo>
                    <a:pt x="538" y="2858"/>
                  </a:lnTo>
                  <a:lnTo>
                    <a:pt x="416" y="2906"/>
                  </a:lnTo>
                  <a:lnTo>
                    <a:pt x="318" y="3004"/>
                  </a:lnTo>
                  <a:lnTo>
                    <a:pt x="221" y="3102"/>
                  </a:lnTo>
                  <a:lnTo>
                    <a:pt x="147" y="3224"/>
                  </a:lnTo>
                  <a:lnTo>
                    <a:pt x="74" y="3322"/>
                  </a:lnTo>
                  <a:lnTo>
                    <a:pt x="25" y="3444"/>
                  </a:lnTo>
                  <a:lnTo>
                    <a:pt x="1" y="3566"/>
                  </a:lnTo>
                  <a:lnTo>
                    <a:pt x="1" y="3688"/>
                  </a:lnTo>
                  <a:lnTo>
                    <a:pt x="1" y="15924"/>
                  </a:lnTo>
                  <a:lnTo>
                    <a:pt x="1" y="16046"/>
                  </a:lnTo>
                  <a:lnTo>
                    <a:pt x="50" y="16119"/>
                  </a:lnTo>
                  <a:lnTo>
                    <a:pt x="98" y="16193"/>
                  </a:lnTo>
                  <a:lnTo>
                    <a:pt x="172" y="16241"/>
                  </a:lnTo>
                  <a:lnTo>
                    <a:pt x="245" y="16266"/>
                  </a:lnTo>
                  <a:lnTo>
                    <a:pt x="343" y="16290"/>
                  </a:lnTo>
                  <a:lnTo>
                    <a:pt x="465" y="16266"/>
                  </a:lnTo>
                  <a:lnTo>
                    <a:pt x="563" y="16217"/>
                  </a:lnTo>
                  <a:lnTo>
                    <a:pt x="6155" y="13360"/>
                  </a:lnTo>
                  <a:lnTo>
                    <a:pt x="6155" y="5813"/>
                  </a:lnTo>
                  <a:lnTo>
                    <a:pt x="6009" y="5813"/>
                  </a:lnTo>
                  <a:lnTo>
                    <a:pt x="5936" y="5764"/>
                  </a:lnTo>
                  <a:lnTo>
                    <a:pt x="5887" y="5691"/>
                  </a:lnTo>
                  <a:lnTo>
                    <a:pt x="5862" y="5593"/>
                  </a:lnTo>
                  <a:lnTo>
                    <a:pt x="5887" y="5495"/>
                  </a:lnTo>
                  <a:lnTo>
                    <a:pt x="5936" y="5422"/>
                  </a:lnTo>
                  <a:lnTo>
                    <a:pt x="6009" y="5373"/>
                  </a:lnTo>
                  <a:lnTo>
                    <a:pt x="6082" y="5349"/>
                  </a:lnTo>
                  <a:lnTo>
                    <a:pt x="6155" y="5324"/>
                  </a:lnTo>
                  <a:lnTo>
                    <a:pt x="61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5"/>
            <p:cNvSpPr/>
            <p:nvPr/>
          </p:nvSpPr>
          <p:spPr>
            <a:xfrm>
              <a:off x="4253250" y="298550"/>
              <a:ext cx="153900" cy="406675"/>
            </a:xfrm>
            <a:custGeom>
              <a:avLst/>
              <a:gdLst/>
              <a:ahLst/>
              <a:cxnLst/>
              <a:rect l="l" t="t" r="r" b="b"/>
              <a:pathLst>
                <a:path w="6156" h="16267" extrusionOk="0">
                  <a:moveTo>
                    <a:pt x="3713" y="4348"/>
                  </a:moveTo>
                  <a:lnTo>
                    <a:pt x="3737" y="4373"/>
                  </a:lnTo>
                  <a:lnTo>
                    <a:pt x="3786" y="4397"/>
                  </a:lnTo>
                  <a:lnTo>
                    <a:pt x="3811" y="4421"/>
                  </a:lnTo>
                  <a:lnTo>
                    <a:pt x="3835" y="4544"/>
                  </a:lnTo>
                  <a:lnTo>
                    <a:pt x="3811" y="4666"/>
                  </a:lnTo>
                  <a:lnTo>
                    <a:pt x="3737" y="4812"/>
                  </a:lnTo>
                  <a:lnTo>
                    <a:pt x="3224" y="5716"/>
                  </a:lnTo>
                  <a:lnTo>
                    <a:pt x="3762" y="6009"/>
                  </a:lnTo>
                  <a:lnTo>
                    <a:pt x="3786" y="6033"/>
                  </a:lnTo>
                  <a:lnTo>
                    <a:pt x="3811" y="6082"/>
                  </a:lnTo>
                  <a:lnTo>
                    <a:pt x="3835" y="6180"/>
                  </a:lnTo>
                  <a:lnTo>
                    <a:pt x="3811" y="6326"/>
                  </a:lnTo>
                  <a:lnTo>
                    <a:pt x="3762" y="6473"/>
                  </a:lnTo>
                  <a:lnTo>
                    <a:pt x="3664" y="6595"/>
                  </a:lnTo>
                  <a:lnTo>
                    <a:pt x="3566" y="6668"/>
                  </a:lnTo>
                  <a:lnTo>
                    <a:pt x="3444" y="6717"/>
                  </a:lnTo>
                  <a:lnTo>
                    <a:pt x="3395" y="6717"/>
                  </a:lnTo>
                  <a:lnTo>
                    <a:pt x="3371" y="6693"/>
                  </a:lnTo>
                  <a:lnTo>
                    <a:pt x="2834" y="6400"/>
                  </a:lnTo>
                  <a:lnTo>
                    <a:pt x="2321" y="7303"/>
                  </a:lnTo>
                  <a:lnTo>
                    <a:pt x="2223" y="7426"/>
                  </a:lnTo>
                  <a:lnTo>
                    <a:pt x="2125" y="7499"/>
                  </a:lnTo>
                  <a:lnTo>
                    <a:pt x="2003" y="7548"/>
                  </a:lnTo>
                  <a:lnTo>
                    <a:pt x="1954" y="7548"/>
                  </a:lnTo>
                  <a:lnTo>
                    <a:pt x="1930" y="7523"/>
                  </a:lnTo>
                  <a:lnTo>
                    <a:pt x="1881" y="7499"/>
                  </a:lnTo>
                  <a:lnTo>
                    <a:pt x="1857" y="7450"/>
                  </a:lnTo>
                  <a:lnTo>
                    <a:pt x="1832" y="7352"/>
                  </a:lnTo>
                  <a:lnTo>
                    <a:pt x="1857" y="7206"/>
                  </a:lnTo>
                  <a:lnTo>
                    <a:pt x="1930" y="7059"/>
                  </a:lnTo>
                  <a:lnTo>
                    <a:pt x="2443" y="6156"/>
                  </a:lnTo>
                  <a:lnTo>
                    <a:pt x="1906" y="5862"/>
                  </a:lnTo>
                  <a:lnTo>
                    <a:pt x="1881" y="5838"/>
                  </a:lnTo>
                  <a:lnTo>
                    <a:pt x="1857" y="5789"/>
                  </a:lnTo>
                  <a:lnTo>
                    <a:pt x="1832" y="5691"/>
                  </a:lnTo>
                  <a:lnTo>
                    <a:pt x="1857" y="5569"/>
                  </a:lnTo>
                  <a:lnTo>
                    <a:pt x="1906" y="5423"/>
                  </a:lnTo>
                  <a:lnTo>
                    <a:pt x="2003" y="5301"/>
                  </a:lnTo>
                  <a:lnTo>
                    <a:pt x="2101" y="5203"/>
                  </a:lnTo>
                  <a:lnTo>
                    <a:pt x="2223" y="5179"/>
                  </a:lnTo>
                  <a:lnTo>
                    <a:pt x="2272" y="5179"/>
                  </a:lnTo>
                  <a:lnTo>
                    <a:pt x="2296" y="5203"/>
                  </a:lnTo>
                  <a:lnTo>
                    <a:pt x="2834" y="5496"/>
                  </a:lnTo>
                  <a:lnTo>
                    <a:pt x="3347" y="4592"/>
                  </a:lnTo>
                  <a:lnTo>
                    <a:pt x="3444" y="4470"/>
                  </a:lnTo>
                  <a:lnTo>
                    <a:pt x="3542" y="4373"/>
                  </a:lnTo>
                  <a:lnTo>
                    <a:pt x="3664" y="4348"/>
                  </a:lnTo>
                  <a:close/>
                  <a:moveTo>
                    <a:pt x="3176" y="7303"/>
                  </a:moveTo>
                  <a:lnTo>
                    <a:pt x="3249" y="7328"/>
                  </a:lnTo>
                  <a:lnTo>
                    <a:pt x="3322" y="7401"/>
                  </a:lnTo>
                  <a:lnTo>
                    <a:pt x="3371" y="7474"/>
                  </a:lnTo>
                  <a:lnTo>
                    <a:pt x="3420" y="7743"/>
                  </a:lnTo>
                  <a:lnTo>
                    <a:pt x="3420" y="7841"/>
                  </a:lnTo>
                  <a:lnTo>
                    <a:pt x="3371" y="7914"/>
                  </a:lnTo>
                  <a:lnTo>
                    <a:pt x="3298" y="7987"/>
                  </a:lnTo>
                  <a:lnTo>
                    <a:pt x="3224" y="8012"/>
                  </a:lnTo>
                  <a:lnTo>
                    <a:pt x="3102" y="8012"/>
                  </a:lnTo>
                  <a:lnTo>
                    <a:pt x="3029" y="7963"/>
                  </a:lnTo>
                  <a:lnTo>
                    <a:pt x="2956" y="7914"/>
                  </a:lnTo>
                  <a:lnTo>
                    <a:pt x="2931" y="7816"/>
                  </a:lnTo>
                  <a:lnTo>
                    <a:pt x="2883" y="7596"/>
                  </a:lnTo>
                  <a:lnTo>
                    <a:pt x="2883" y="7499"/>
                  </a:lnTo>
                  <a:lnTo>
                    <a:pt x="2907" y="7426"/>
                  </a:lnTo>
                  <a:lnTo>
                    <a:pt x="2980" y="7352"/>
                  </a:lnTo>
                  <a:lnTo>
                    <a:pt x="3078" y="7303"/>
                  </a:lnTo>
                  <a:close/>
                  <a:moveTo>
                    <a:pt x="3249" y="8354"/>
                  </a:moveTo>
                  <a:lnTo>
                    <a:pt x="3347" y="8378"/>
                  </a:lnTo>
                  <a:lnTo>
                    <a:pt x="3444" y="8427"/>
                  </a:lnTo>
                  <a:lnTo>
                    <a:pt x="3493" y="8500"/>
                  </a:lnTo>
                  <a:lnTo>
                    <a:pt x="3518" y="8598"/>
                  </a:lnTo>
                  <a:lnTo>
                    <a:pt x="3542" y="9013"/>
                  </a:lnTo>
                  <a:lnTo>
                    <a:pt x="3518" y="9111"/>
                  </a:lnTo>
                  <a:lnTo>
                    <a:pt x="3518" y="9208"/>
                  </a:lnTo>
                  <a:lnTo>
                    <a:pt x="3469" y="9282"/>
                  </a:lnTo>
                  <a:lnTo>
                    <a:pt x="3371" y="9331"/>
                  </a:lnTo>
                  <a:lnTo>
                    <a:pt x="3273" y="9355"/>
                  </a:lnTo>
                  <a:lnTo>
                    <a:pt x="3176" y="9331"/>
                  </a:lnTo>
                  <a:lnTo>
                    <a:pt x="3102" y="9282"/>
                  </a:lnTo>
                  <a:lnTo>
                    <a:pt x="3054" y="9184"/>
                  </a:lnTo>
                  <a:lnTo>
                    <a:pt x="3029" y="9086"/>
                  </a:lnTo>
                  <a:lnTo>
                    <a:pt x="3054" y="9013"/>
                  </a:lnTo>
                  <a:lnTo>
                    <a:pt x="3029" y="8622"/>
                  </a:lnTo>
                  <a:lnTo>
                    <a:pt x="3054" y="8525"/>
                  </a:lnTo>
                  <a:lnTo>
                    <a:pt x="3102" y="8451"/>
                  </a:lnTo>
                  <a:lnTo>
                    <a:pt x="3176" y="8378"/>
                  </a:lnTo>
                  <a:lnTo>
                    <a:pt x="3249" y="8354"/>
                  </a:lnTo>
                  <a:close/>
                  <a:moveTo>
                    <a:pt x="3249" y="9648"/>
                  </a:moveTo>
                  <a:lnTo>
                    <a:pt x="3347" y="9697"/>
                  </a:lnTo>
                  <a:lnTo>
                    <a:pt x="3420" y="9746"/>
                  </a:lnTo>
                  <a:lnTo>
                    <a:pt x="3469" y="9843"/>
                  </a:lnTo>
                  <a:lnTo>
                    <a:pt x="3469" y="9941"/>
                  </a:lnTo>
                  <a:lnTo>
                    <a:pt x="3347" y="10454"/>
                  </a:lnTo>
                  <a:lnTo>
                    <a:pt x="3322" y="10527"/>
                  </a:lnTo>
                  <a:lnTo>
                    <a:pt x="3273" y="10576"/>
                  </a:lnTo>
                  <a:lnTo>
                    <a:pt x="3200" y="10601"/>
                  </a:lnTo>
                  <a:lnTo>
                    <a:pt x="3127" y="10625"/>
                  </a:lnTo>
                  <a:lnTo>
                    <a:pt x="3054" y="10625"/>
                  </a:lnTo>
                  <a:lnTo>
                    <a:pt x="2956" y="10576"/>
                  </a:lnTo>
                  <a:lnTo>
                    <a:pt x="2907" y="10503"/>
                  </a:lnTo>
                  <a:lnTo>
                    <a:pt x="2883" y="10405"/>
                  </a:lnTo>
                  <a:lnTo>
                    <a:pt x="2883" y="10307"/>
                  </a:lnTo>
                  <a:lnTo>
                    <a:pt x="2980" y="9868"/>
                  </a:lnTo>
                  <a:lnTo>
                    <a:pt x="3005" y="9770"/>
                  </a:lnTo>
                  <a:lnTo>
                    <a:pt x="3078" y="9697"/>
                  </a:lnTo>
                  <a:lnTo>
                    <a:pt x="3151" y="9648"/>
                  </a:lnTo>
                  <a:close/>
                  <a:moveTo>
                    <a:pt x="2858" y="10869"/>
                  </a:moveTo>
                  <a:lnTo>
                    <a:pt x="2931" y="10894"/>
                  </a:lnTo>
                  <a:lnTo>
                    <a:pt x="3005" y="10967"/>
                  </a:lnTo>
                  <a:lnTo>
                    <a:pt x="3054" y="11040"/>
                  </a:lnTo>
                  <a:lnTo>
                    <a:pt x="3078" y="11138"/>
                  </a:lnTo>
                  <a:lnTo>
                    <a:pt x="3029" y="11236"/>
                  </a:lnTo>
                  <a:lnTo>
                    <a:pt x="2907" y="11480"/>
                  </a:lnTo>
                  <a:lnTo>
                    <a:pt x="2736" y="11700"/>
                  </a:lnTo>
                  <a:lnTo>
                    <a:pt x="2663" y="11748"/>
                  </a:lnTo>
                  <a:lnTo>
                    <a:pt x="2565" y="11773"/>
                  </a:lnTo>
                  <a:lnTo>
                    <a:pt x="2467" y="11773"/>
                  </a:lnTo>
                  <a:lnTo>
                    <a:pt x="2394" y="11724"/>
                  </a:lnTo>
                  <a:lnTo>
                    <a:pt x="2345" y="11651"/>
                  </a:lnTo>
                  <a:lnTo>
                    <a:pt x="2321" y="11577"/>
                  </a:lnTo>
                  <a:lnTo>
                    <a:pt x="2321" y="11480"/>
                  </a:lnTo>
                  <a:lnTo>
                    <a:pt x="2370" y="11382"/>
                  </a:lnTo>
                  <a:lnTo>
                    <a:pt x="2492" y="11211"/>
                  </a:lnTo>
                  <a:lnTo>
                    <a:pt x="2614" y="11016"/>
                  </a:lnTo>
                  <a:lnTo>
                    <a:pt x="2663" y="10918"/>
                  </a:lnTo>
                  <a:lnTo>
                    <a:pt x="2760" y="10894"/>
                  </a:lnTo>
                  <a:lnTo>
                    <a:pt x="2858" y="10869"/>
                  </a:lnTo>
                  <a:close/>
                  <a:moveTo>
                    <a:pt x="2028" y="11846"/>
                  </a:moveTo>
                  <a:lnTo>
                    <a:pt x="2101" y="11871"/>
                  </a:lnTo>
                  <a:lnTo>
                    <a:pt x="2174" y="11944"/>
                  </a:lnTo>
                  <a:lnTo>
                    <a:pt x="2223" y="12041"/>
                  </a:lnTo>
                  <a:lnTo>
                    <a:pt x="2223" y="12115"/>
                  </a:lnTo>
                  <a:lnTo>
                    <a:pt x="2174" y="12212"/>
                  </a:lnTo>
                  <a:lnTo>
                    <a:pt x="2125" y="12286"/>
                  </a:lnTo>
                  <a:lnTo>
                    <a:pt x="1881" y="12432"/>
                  </a:lnTo>
                  <a:lnTo>
                    <a:pt x="1661" y="12554"/>
                  </a:lnTo>
                  <a:lnTo>
                    <a:pt x="1539" y="12579"/>
                  </a:lnTo>
                  <a:lnTo>
                    <a:pt x="1490" y="12554"/>
                  </a:lnTo>
                  <a:lnTo>
                    <a:pt x="1417" y="12530"/>
                  </a:lnTo>
                  <a:lnTo>
                    <a:pt x="1368" y="12481"/>
                  </a:lnTo>
                  <a:lnTo>
                    <a:pt x="1319" y="12432"/>
                  </a:lnTo>
                  <a:lnTo>
                    <a:pt x="1295" y="12335"/>
                  </a:lnTo>
                  <a:lnTo>
                    <a:pt x="1319" y="12237"/>
                  </a:lnTo>
                  <a:lnTo>
                    <a:pt x="1368" y="12164"/>
                  </a:lnTo>
                  <a:lnTo>
                    <a:pt x="1442" y="12115"/>
                  </a:lnTo>
                  <a:lnTo>
                    <a:pt x="1637" y="11993"/>
                  </a:lnTo>
                  <a:lnTo>
                    <a:pt x="1832" y="11871"/>
                  </a:lnTo>
                  <a:lnTo>
                    <a:pt x="1930" y="11846"/>
                  </a:lnTo>
                  <a:close/>
                  <a:moveTo>
                    <a:pt x="831" y="12335"/>
                  </a:moveTo>
                  <a:lnTo>
                    <a:pt x="929" y="12383"/>
                  </a:lnTo>
                  <a:lnTo>
                    <a:pt x="1002" y="12432"/>
                  </a:lnTo>
                  <a:lnTo>
                    <a:pt x="1026" y="12530"/>
                  </a:lnTo>
                  <a:lnTo>
                    <a:pt x="1026" y="12628"/>
                  </a:lnTo>
                  <a:lnTo>
                    <a:pt x="1002" y="12701"/>
                  </a:lnTo>
                  <a:lnTo>
                    <a:pt x="929" y="12774"/>
                  </a:lnTo>
                  <a:lnTo>
                    <a:pt x="855" y="12823"/>
                  </a:lnTo>
                  <a:lnTo>
                    <a:pt x="318" y="12896"/>
                  </a:lnTo>
                  <a:lnTo>
                    <a:pt x="294" y="12896"/>
                  </a:lnTo>
                  <a:lnTo>
                    <a:pt x="220" y="12872"/>
                  </a:lnTo>
                  <a:lnTo>
                    <a:pt x="147" y="12823"/>
                  </a:lnTo>
                  <a:lnTo>
                    <a:pt x="74" y="12774"/>
                  </a:lnTo>
                  <a:lnTo>
                    <a:pt x="49" y="12676"/>
                  </a:lnTo>
                  <a:lnTo>
                    <a:pt x="74" y="12579"/>
                  </a:lnTo>
                  <a:lnTo>
                    <a:pt x="123" y="12506"/>
                  </a:lnTo>
                  <a:lnTo>
                    <a:pt x="196" y="12432"/>
                  </a:lnTo>
                  <a:lnTo>
                    <a:pt x="269" y="12408"/>
                  </a:lnTo>
                  <a:lnTo>
                    <a:pt x="733" y="12335"/>
                  </a:lnTo>
                  <a:close/>
                  <a:moveTo>
                    <a:pt x="5691" y="1"/>
                  </a:moveTo>
                  <a:lnTo>
                    <a:pt x="5593" y="50"/>
                  </a:lnTo>
                  <a:lnTo>
                    <a:pt x="1" y="2907"/>
                  </a:lnTo>
                  <a:lnTo>
                    <a:pt x="1" y="16267"/>
                  </a:lnTo>
                  <a:lnTo>
                    <a:pt x="5618" y="13409"/>
                  </a:lnTo>
                  <a:lnTo>
                    <a:pt x="5740" y="13360"/>
                  </a:lnTo>
                  <a:lnTo>
                    <a:pt x="5838" y="13263"/>
                  </a:lnTo>
                  <a:lnTo>
                    <a:pt x="5935" y="13165"/>
                  </a:lnTo>
                  <a:lnTo>
                    <a:pt x="6009" y="13067"/>
                  </a:lnTo>
                  <a:lnTo>
                    <a:pt x="6082" y="12945"/>
                  </a:lnTo>
                  <a:lnTo>
                    <a:pt x="6131" y="12823"/>
                  </a:lnTo>
                  <a:lnTo>
                    <a:pt x="6155" y="12701"/>
                  </a:lnTo>
                  <a:lnTo>
                    <a:pt x="6155" y="12579"/>
                  </a:lnTo>
                  <a:lnTo>
                    <a:pt x="6155" y="343"/>
                  </a:lnTo>
                  <a:lnTo>
                    <a:pt x="6155" y="221"/>
                  </a:lnTo>
                  <a:lnTo>
                    <a:pt x="6106" y="147"/>
                  </a:lnTo>
                  <a:lnTo>
                    <a:pt x="6058" y="74"/>
                  </a:lnTo>
                  <a:lnTo>
                    <a:pt x="5984" y="25"/>
                  </a:lnTo>
                  <a:lnTo>
                    <a:pt x="591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roup 1">
            <a:extLst>
              <a:ext uri="{FF2B5EF4-FFF2-40B4-BE49-F238E27FC236}">
                <a16:creationId xmlns:a16="http://schemas.microsoft.com/office/drawing/2014/main" id="{3FB84C74-B9DC-C016-E815-B54685709FA4}"/>
              </a:ext>
            </a:extLst>
          </p:cNvPr>
          <p:cNvGrpSpPr/>
          <p:nvPr/>
        </p:nvGrpSpPr>
        <p:grpSpPr>
          <a:xfrm>
            <a:off x="2376264" y="1275606"/>
            <a:ext cx="5256584" cy="568209"/>
            <a:chOff x="2376264" y="1275606"/>
            <a:chExt cx="5256584" cy="568209"/>
          </a:xfrm>
        </p:grpSpPr>
        <p:sp>
          <p:nvSpPr>
            <p:cNvPr id="21" name="Rectangle 20">
              <a:extLst>
                <a:ext uri="{FF2B5EF4-FFF2-40B4-BE49-F238E27FC236}">
                  <a16:creationId xmlns:a16="http://schemas.microsoft.com/office/drawing/2014/main" id="{FF99B7BD-6BA8-CEBA-EDFB-F17808A7A0A2}"/>
                </a:ext>
              </a:extLst>
            </p:cNvPr>
            <p:cNvSpPr/>
            <p:nvPr/>
          </p:nvSpPr>
          <p:spPr>
            <a:xfrm>
              <a:off x="2376264" y="1275606"/>
              <a:ext cx="5256584" cy="568209"/>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2" name="Right Triangle 21">
              <a:extLst>
                <a:ext uri="{FF2B5EF4-FFF2-40B4-BE49-F238E27FC236}">
                  <a16:creationId xmlns:a16="http://schemas.microsoft.com/office/drawing/2014/main" id="{35103761-BB02-6E3E-D2F1-9BF184D3944D}"/>
                </a:ext>
              </a:extLst>
            </p:cNvPr>
            <p:cNvSpPr/>
            <p:nvPr/>
          </p:nvSpPr>
          <p:spPr>
            <a:xfrm rot="5400000">
              <a:off x="2452191" y="1199679"/>
              <a:ext cx="568146" cy="720000"/>
            </a:xfrm>
            <a:prstGeom prst="rtTriangle">
              <a:avLst/>
            </a:prstGeom>
            <a:solidFill>
              <a:srgbClr val="7030A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dirty="0"/>
            </a:p>
          </p:txBody>
        </p:sp>
        <p:sp>
          <p:nvSpPr>
            <p:cNvPr id="97" name="TextBox 96">
              <a:extLst>
                <a:ext uri="{FF2B5EF4-FFF2-40B4-BE49-F238E27FC236}">
                  <a16:creationId xmlns:a16="http://schemas.microsoft.com/office/drawing/2014/main" id="{6E8630AE-109F-56B3-DE60-7E6E54C2D042}"/>
                </a:ext>
              </a:extLst>
            </p:cNvPr>
            <p:cNvSpPr txBox="1"/>
            <p:nvPr/>
          </p:nvSpPr>
          <p:spPr>
            <a:xfrm>
              <a:off x="2376264" y="1275606"/>
              <a:ext cx="533164" cy="400110"/>
            </a:xfrm>
            <a:prstGeom prst="rect">
              <a:avLst/>
            </a:prstGeom>
            <a:noFill/>
          </p:spPr>
          <p:txBody>
            <a:bodyPr wrap="square" rtlCol="0">
              <a:spAutoFit/>
            </a:bodyPr>
            <a:lstStyle/>
            <a:p>
              <a:r>
                <a:rPr lang="en-US" altLang="ko-KR" sz="2000" b="1" dirty="0">
                  <a:solidFill>
                    <a:schemeClr val="bg1"/>
                  </a:solidFill>
                  <a:cs typeface="Arial" pitchFamily="34" charset="0"/>
                </a:rPr>
                <a:t>01</a:t>
              </a:r>
              <a:endParaRPr lang="ko-KR" altLang="en-US" sz="2000" b="1" dirty="0">
                <a:solidFill>
                  <a:schemeClr val="bg1"/>
                </a:solidFill>
                <a:cs typeface="Arial" pitchFamily="34" charset="0"/>
              </a:endParaRPr>
            </a:p>
          </p:txBody>
        </p:sp>
        <p:sp>
          <p:nvSpPr>
            <p:cNvPr id="107" name="TextBox 106">
              <a:extLst>
                <a:ext uri="{FF2B5EF4-FFF2-40B4-BE49-F238E27FC236}">
                  <a16:creationId xmlns:a16="http://schemas.microsoft.com/office/drawing/2014/main" id="{BA38B500-530A-F918-3B8A-F40479094675}"/>
                </a:ext>
              </a:extLst>
            </p:cNvPr>
            <p:cNvSpPr txBox="1"/>
            <p:nvPr/>
          </p:nvSpPr>
          <p:spPr>
            <a:xfrm>
              <a:off x="3223016" y="1404656"/>
              <a:ext cx="4392567" cy="307777"/>
            </a:xfrm>
            <a:prstGeom prst="rect">
              <a:avLst/>
            </a:prstGeom>
            <a:noFill/>
          </p:spPr>
          <p:txBody>
            <a:bodyPr wrap="square" rtlCol="0">
              <a:spAutoFit/>
            </a:bodyPr>
            <a:lstStyle/>
            <a:p>
              <a:r>
                <a:rPr lang="en-US" altLang="ko-KR" sz="1400" b="1">
                  <a:solidFill>
                    <a:schemeClr val="tx1">
                      <a:lumMod val="75000"/>
                      <a:lumOff val="25000"/>
                    </a:schemeClr>
                  </a:solidFill>
                  <a:cs typeface="Arial" pitchFamily="34" charset="0"/>
                </a:rPr>
                <a:t>Mở đầu</a:t>
              </a:r>
              <a:endParaRPr lang="ko-KR" altLang="en-US" sz="1400" b="1" dirty="0">
                <a:solidFill>
                  <a:schemeClr val="tx1">
                    <a:lumMod val="75000"/>
                    <a:lumOff val="25000"/>
                  </a:schemeClr>
                </a:solidFill>
                <a:cs typeface="Arial" pitchFamily="34" charset="0"/>
              </a:endParaRPr>
            </a:p>
          </p:txBody>
        </p:sp>
      </p:grpSp>
      <p:grpSp>
        <p:nvGrpSpPr>
          <p:cNvPr id="3" name="Group 2">
            <a:extLst>
              <a:ext uri="{FF2B5EF4-FFF2-40B4-BE49-F238E27FC236}">
                <a16:creationId xmlns:a16="http://schemas.microsoft.com/office/drawing/2014/main" id="{F0AB814C-49E9-EB0F-AF91-B77BADB7199E}"/>
              </a:ext>
            </a:extLst>
          </p:cNvPr>
          <p:cNvGrpSpPr/>
          <p:nvPr/>
        </p:nvGrpSpPr>
        <p:grpSpPr>
          <a:xfrm>
            <a:off x="2364754" y="2023065"/>
            <a:ext cx="5262339" cy="568146"/>
            <a:chOff x="2364754" y="2023065"/>
            <a:chExt cx="5262339" cy="568146"/>
          </a:xfrm>
        </p:grpSpPr>
        <p:grpSp>
          <p:nvGrpSpPr>
            <p:cNvPr id="23" name="Group 22">
              <a:extLst>
                <a:ext uri="{FF2B5EF4-FFF2-40B4-BE49-F238E27FC236}">
                  <a16:creationId xmlns:a16="http://schemas.microsoft.com/office/drawing/2014/main" id="{7DBD7F1F-8FF5-F9C0-0FC5-71C7BA1A564D}"/>
                </a:ext>
              </a:extLst>
            </p:cNvPr>
            <p:cNvGrpSpPr/>
            <p:nvPr/>
          </p:nvGrpSpPr>
          <p:grpSpPr>
            <a:xfrm>
              <a:off x="2370509" y="2023065"/>
              <a:ext cx="5256584" cy="568146"/>
              <a:chOff x="3131840" y="1491630"/>
              <a:chExt cx="5256584" cy="576064"/>
            </a:xfrm>
          </p:grpSpPr>
          <p:sp>
            <p:nvSpPr>
              <p:cNvPr id="24" name="Rectangle 23">
                <a:extLst>
                  <a:ext uri="{FF2B5EF4-FFF2-40B4-BE49-F238E27FC236}">
                    <a16:creationId xmlns:a16="http://schemas.microsoft.com/office/drawing/2014/main" id="{B6401CBB-4937-5135-1986-A45976E8865F}"/>
                  </a:ext>
                </a:extLst>
              </p:cNvPr>
              <p:cNvSpPr/>
              <p:nvPr/>
            </p:nvSpPr>
            <p:spPr>
              <a:xfrm>
                <a:off x="3131840" y="1491630"/>
                <a:ext cx="5256584" cy="57606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5" name="Right Triangle 24">
                <a:extLst>
                  <a:ext uri="{FF2B5EF4-FFF2-40B4-BE49-F238E27FC236}">
                    <a16:creationId xmlns:a16="http://schemas.microsoft.com/office/drawing/2014/main" id="{D0AE01C5-ECC6-DEDF-BE15-8843571E7E16}"/>
                  </a:ext>
                </a:extLst>
              </p:cNvPr>
              <p:cNvSpPr/>
              <p:nvPr/>
            </p:nvSpPr>
            <p:spPr>
              <a:xfrm rot="5400000">
                <a:off x="3203840" y="1419630"/>
                <a:ext cx="576000" cy="720000"/>
              </a:xfrm>
              <a:prstGeom prst="rtTriangle">
                <a:avLst/>
              </a:prstGeom>
              <a:solidFill>
                <a:schemeClr val="accent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98" name="TextBox 97">
              <a:extLst>
                <a:ext uri="{FF2B5EF4-FFF2-40B4-BE49-F238E27FC236}">
                  <a16:creationId xmlns:a16="http://schemas.microsoft.com/office/drawing/2014/main" id="{436DCD79-1795-1762-094A-2295A76F84CE}"/>
                </a:ext>
              </a:extLst>
            </p:cNvPr>
            <p:cNvSpPr txBox="1"/>
            <p:nvPr/>
          </p:nvSpPr>
          <p:spPr>
            <a:xfrm>
              <a:off x="2364754" y="2042061"/>
              <a:ext cx="533164" cy="400110"/>
            </a:xfrm>
            <a:prstGeom prst="rect">
              <a:avLst/>
            </a:prstGeom>
            <a:noFill/>
          </p:spPr>
          <p:txBody>
            <a:bodyPr wrap="square" rtlCol="0">
              <a:spAutoFit/>
            </a:bodyPr>
            <a:lstStyle/>
            <a:p>
              <a:r>
                <a:rPr lang="en-US" altLang="ko-KR" sz="2000" b="1" dirty="0">
                  <a:solidFill>
                    <a:schemeClr val="bg1"/>
                  </a:solidFill>
                  <a:cs typeface="Arial" pitchFamily="34" charset="0"/>
                </a:rPr>
                <a:t>02</a:t>
              </a:r>
              <a:endParaRPr lang="ko-KR" altLang="en-US" sz="2000" b="1" dirty="0">
                <a:solidFill>
                  <a:schemeClr val="bg1"/>
                </a:solidFill>
                <a:cs typeface="Arial" pitchFamily="34" charset="0"/>
              </a:endParaRPr>
            </a:p>
          </p:txBody>
        </p:sp>
        <p:sp>
          <p:nvSpPr>
            <p:cNvPr id="110" name="TextBox 109">
              <a:extLst>
                <a:ext uri="{FF2B5EF4-FFF2-40B4-BE49-F238E27FC236}">
                  <a16:creationId xmlns:a16="http://schemas.microsoft.com/office/drawing/2014/main" id="{E404AD29-B823-1B76-05C4-58650E7D7C9C}"/>
                </a:ext>
              </a:extLst>
            </p:cNvPr>
            <p:cNvSpPr txBox="1"/>
            <p:nvPr/>
          </p:nvSpPr>
          <p:spPr>
            <a:xfrm>
              <a:off x="3162517" y="2146546"/>
              <a:ext cx="4392567" cy="307777"/>
            </a:xfrm>
            <a:prstGeom prst="rect">
              <a:avLst/>
            </a:prstGeom>
            <a:noFill/>
          </p:spPr>
          <p:txBody>
            <a:bodyPr wrap="square" rtlCol="0">
              <a:spAutoFit/>
            </a:bodyPr>
            <a:lstStyle/>
            <a:p>
              <a:r>
                <a:rPr lang="en-US" altLang="ko-KR" sz="1400" b="1">
                  <a:solidFill>
                    <a:schemeClr val="tx1">
                      <a:lumMod val="75000"/>
                      <a:lumOff val="25000"/>
                    </a:schemeClr>
                  </a:solidFill>
                  <a:cs typeface="Arial" pitchFamily="34" charset="0"/>
                </a:rPr>
                <a:t>Cơ sở lý thuyết</a:t>
              </a:r>
              <a:endParaRPr lang="ko-KR" altLang="en-US" sz="1400" b="1" dirty="0">
                <a:solidFill>
                  <a:schemeClr val="tx1">
                    <a:lumMod val="75000"/>
                    <a:lumOff val="25000"/>
                  </a:schemeClr>
                </a:solidFill>
                <a:cs typeface="Arial" pitchFamily="34" charset="0"/>
              </a:endParaRPr>
            </a:p>
          </p:txBody>
        </p:sp>
      </p:grpSp>
      <p:grpSp>
        <p:nvGrpSpPr>
          <p:cNvPr id="4" name="Group 3">
            <a:extLst>
              <a:ext uri="{FF2B5EF4-FFF2-40B4-BE49-F238E27FC236}">
                <a16:creationId xmlns:a16="http://schemas.microsoft.com/office/drawing/2014/main" id="{26959FCA-B2CD-522F-9F22-0E3B33A2E185}"/>
              </a:ext>
            </a:extLst>
          </p:cNvPr>
          <p:cNvGrpSpPr/>
          <p:nvPr/>
        </p:nvGrpSpPr>
        <p:grpSpPr>
          <a:xfrm>
            <a:off x="2376264" y="2722468"/>
            <a:ext cx="5268094" cy="577218"/>
            <a:chOff x="2376264" y="2722468"/>
            <a:chExt cx="5268094" cy="577218"/>
          </a:xfrm>
        </p:grpSpPr>
        <p:grpSp>
          <p:nvGrpSpPr>
            <p:cNvPr id="26" name="Group 25">
              <a:extLst>
                <a:ext uri="{FF2B5EF4-FFF2-40B4-BE49-F238E27FC236}">
                  <a16:creationId xmlns:a16="http://schemas.microsoft.com/office/drawing/2014/main" id="{D825F21A-49A6-AD6E-41BC-8BE3495C8127}"/>
                </a:ext>
              </a:extLst>
            </p:cNvPr>
            <p:cNvGrpSpPr/>
            <p:nvPr/>
          </p:nvGrpSpPr>
          <p:grpSpPr>
            <a:xfrm>
              <a:off x="2387774" y="2722468"/>
              <a:ext cx="5256584" cy="577218"/>
              <a:chOff x="3131840" y="1491630"/>
              <a:chExt cx="5256584" cy="576064"/>
            </a:xfrm>
          </p:grpSpPr>
          <p:sp>
            <p:nvSpPr>
              <p:cNvPr id="27" name="Rectangle 26">
                <a:extLst>
                  <a:ext uri="{FF2B5EF4-FFF2-40B4-BE49-F238E27FC236}">
                    <a16:creationId xmlns:a16="http://schemas.microsoft.com/office/drawing/2014/main" id="{71E9F099-E38F-CE89-979E-E7E6181ABFAE}"/>
                  </a:ext>
                </a:extLst>
              </p:cNvPr>
              <p:cNvSpPr/>
              <p:nvPr/>
            </p:nvSpPr>
            <p:spPr>
              <a:xfrm>
                <a:off x="3131840" y="1491630"/>
                <a:ext cx="5256584" cy="57606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28" name="Right Triangle 27">
                <a:extLst>
                  <a:ext uri="{FF2B5EF4-FFF2-40B4-BE49-F238E27FC236}">
                    <a16:creationId xmlns:a16="http://schemas.microsoft.com/office/drawing/2014/main" id="{BC56F40F-A2F4-97B9-66B6-BCA9D74664C2}"/>
                  </a:ext>
                </a:extLst>
              </p:cNvPr>
              <p:cNvSpPr/>
              <p:nvPr/>
            </p:nvSpPr>
            <p:spPr>
              <a:xfrm rot="5400000">
                <a:off x="3203840" y="1419630"/>
                <a:ext cx="576000" cy="720000"/>
              </a:xfrm>
              <a:prstGeom prst="rtTriangl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99" name="TextBox 98">
              <a:extLst>
                <a:ext uri="{FF2B5EF4-FFF2-40B4-BE49-F238E27FC236}">
                  <a16:creationId xmlns:a16="http://schemas.microsoft.com/office/drawing/2014/main" id="{534019CD-0C41-70F2-B69E-9D628F9A58DD}"/>
                </a:ext>
              </a:extLst>
            </p:cNvPr>
            <p:cNvSpPr txBox="1"/>
            <p:nvPr/>
          </p:nvSpPr>
          <p:spPr>
            <a:xfrm>
              <a:off x="2376264" y="2722468"/>
              <a:ext cx="533164" cy="400110"/>
            </a:xfrm>
            <a:prstGeom prst="rect">
              <a:avLst/>
            </a:prstGeom>
            <a:noFill/>
          </p:spPr>
          <p:txBody>
            <a:bodyPr wrap="square" rtlCol="0">
              <a:spAutoFit/>
            </a:bodyPr>
            <a:lstStyle/>
            <a:p>
              <a:r>
                <a:rPr lang="en-US" altLang="ko-KR" sz="2000" b="1" dirty="0">
                  <a:solidFill>
                    <a:schemeClr val="bg1"/>
                  </a:solidFill>
                  <a:cs typeface="Arial" pitchFamily="34" charset="0"/>
                </a:rPr>
                <a:t>03</a:t>
              </a:r>
              <a:endParaRPr lang="ko-KR" altLang="en-US" sz="2000" b="1" dirty="0">
                <a:solidFill>
                  <a:schemeClr val="bg1"/>
                </a:solidFill>
                <a:cs typeface="Arial" pitchFamily="34" charset="0"/>
              </a:endParaRPr>
            </a:p>
          </p:txBody>
        </p:sp>
        <p:sp>
          <p:nvSpPr>
            <p:cNvPr id="113" name="TextBox 112">
              <a:extLst>
                <a:ext uri="{FF2B5EF4-FFF2-40B4-BE49-F238E27FC236}">
                  <a16:creationId xmlns:a16="http://schemas.microsoft.com/office/drawing/2014/main" id="{A937BC79-D2EA-EEC5-F6FE-7D5D1354B3FF}"/>
                </a:ext>
              </a:extLst>
            </p:cNvPr>
            <p:cNvSpPr txBox="1"/>
            <p:nvPr/>
          </p:nvSpPr>
          <p:spPr>
            <a:xfrm>
              <a:off x="3119284" y="2815522"/>
              <a:ext cx="4392567" cy="307777"/>
            </a:xfrm>
            <a:prstGeom prst="rect">
              <a:avLst/>
            </a:prstGeom>
            <a:noFill/>
          </p:spPr>
          <p:txBody>
            <a:bodyPr wrap="square" rtlCol="0">
              <a:spAutoFit/>
            </a:bodyPr>
            <a:lstStyle/>
            <a:p>
              <a:r>
                <a:rPr lang="en-US" altLang="ko-KR" sz="1400" b="1">
                  <a:solidFill>
                    <a:schemeClr val="tx1">
                      <a:lumMod val="75000"/>
                      <a:lumOff val="25000"/>
                    </a:schemeClr>
                  </a:solidFill>
                  <a:cs typeface="Arial" pitchFamily="34" charset="0"/>
                </a:rPr>
                <a:t>Khảo sát hiện trạng và mô hình hóa yêu cầu</a:t>
              </a:r>
              <a:endParaRPr lang="ko-KR" altLang="en-US" sz="1400" b="1" dirty="0">
                <a:solidFill>
                  <a:schemeClr val="tx1">
                    <a:lumMod val="75000"/>
                    <a:lumOff val="25000"/>
                  </a:schemeClr>
                </a:solidFill>
                <a:cs typeface="Arial" pitchFamily="34" charset="0"/>
              </a:endParaRPr>
            </a:p>
          </p:txBody>
        </p:sp>
      </p:grpSp>
      <p:grpSp>
        <p:nvGrpSpPr>
          <p:cNvPr id="5" name="Group 4">
            <a:extLst>
              <a:ext uri="{FF2B5EF4-FFF2-40B4-BE49-F238E27FC236}">
                <a16:creationId xmlns:a16="http://schemas.microsoft.com/office/drawing/2014/main" id="{0BF775DC-DCF6-2FE6-AE84-3CA5D85C3392}"/>
              </a:ext>
            </a:extLst>
          </p:cNvPr>
          <p:cNvGrpSpPr/>
          <p:nvPr/>
        </p:nvGrpSpPr>
        <p:grpSpPr>
          <a:xfrm>
            <a:off x="2358999" y="3524577"/>
            <a:ext cx="5273849" cy="564291"/>
            <a:chOff x="2358999" y="3524577"/>
            <a:chExt cx="5273849" cy="564291"/>
          </a:xfrm>
        </p:grpSpPr>
        <p:grpSp>
          <p:nvGrpSpPr>
            <p:cNvPr id="29" name="Group 28">
              <a:extLst>
                <a:ext uri="{FF2B5EF4-FFF2-40B4-BE49-F238E27FC236}">
                  <a16:creationId xmlns:a16="http://schemas.microsoft.com/office/drawing/2014/main" id="{3F03C17C-2AE1-6D0F-8EC7-3B9E4A37812C}"/>
                </a:ext>
              </a:extLst>
            </p:cNvPr>
            <p:cNvGrpSpPr/>
            <p:nvPr/>
          </p:nvGrpSpPr>
          <p:grpSpPr>
            <a:xfrm>
              <a:off x="2376264" y="3524577"/>
              <a:ext cx="5256584" cy="564291"/>
              <a:chOff x="3131840" y="1491630"/>
              <a:chExt cx="5256584" cy="576064"/>
            </a:xfrm>
          </p:grpSpPr>
          <p:sp>
            <p:nvSpPr>
              <p:cNvPr id="30" name="Rectangle 29">
                <a:extLst>
                  <a:ext uri="{FF2B5EF4-FFF2-40B4-BE49-F238E27FC236}">
                    <a16:creationId xmlns:a16="http://schemas.microsoft.com/office/drawing/2014/main" id="{D593EC96-2178-A0D1-FDB2-86F76669AB65}"/>
                  </a:ext>
                </a:extLst>
              </p:cNvPr>
              <p:cNvSpPr/>
              <p:nvPr/>
            </p:nvSpPr>
            <p:spPr>
              <a:xfrm>
                <a:off x="3131840" y="1491630"/>
                <a:ext cx="5256584" cy="57606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sp>
            <p:nvSpPr>
              <p:cNvPr id="31" name="Right Triangle 30">
                <a:extLst>
                  <a:ext uri="{FF2B5EF4-FFF2-40B4-BE49-F238E27FC236}">
                    <a16:creationId xmlns:a16="http://schemas.microsoft.com/office/drawing/2014/main" id="{8E86D82E-ED54-68CE-ECFD-B86AA974E199}"/>
                  </a:ext>
                </a:extLst>
              </p:cNvPr>
              <p:cNvSpPr/>
              <p:nvPr/>
            </p:nvSpPr>
            <p:spPr>
              <a:xfrm rot="5400000">
                <a:off x="3203840" y="1419630"/>
                <a:ext cx="576000" cy="720000"/>
              </a:xfrm>
              <a:prstGeom prst="rtTriangle">
                <a:avLst/>
              </a:prstGeom>
              <a:solidFill>
                <a:schemeClr val="accent5">
                  <a:lumMod val="75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p>
            </p:txBody>
          </p:sp>
        </p:grpSp>
        <p:sp>
          <p:nvSpPr>
            <p:cNvPr id="105" name="TextBox 104">
              <a:extLst>
                <a:ext uri="{FF2B5EF4-FFF2-40B4-BE49-F238E27FC236}">
                  <a16:creationId xmlns:a16="http://schemas.microsoft.com/office/drawing/2014/main" id="{3A452FE4-62D9-A543-5BEF-FB47D92829B6}"/>
                </a:ext>
              </a:extLst>
            </p:cNvPr>
            <p:cNvSpPr txBox="1"/>
            <p:nvPr/>
          </p:nvSpPr>
          <p:spPr>
            <a:xfrm>
              <a:off x="2358999" y="3524578"/>
              <a:ext cx="533164" cy="400110"/>
            </a:xfrm>
            <a:prstGeom prst="rect">
              <a:avLst/>
            </a:prstGeom>
            <a:noFill/>
          </p:spPr>
          <p:txBody>
            <a:bodyPr wrap="square" rtlCol="0">
              <a:spAutoFit/>
            </a:bodyPr>
            <a:lstStyle/>
            <a:p>
              <a:r>
                <a:rPr lang="en-US" altLang="ko-KR" sz="2000" b="1" dirty="0">
                  <a:solidFill>
                    <a:schemeClr val="bg1"/>
                  </a:solidFill>
                  <a:cs typeface="Arial" pitchFamily="34" charset="0"/>
                </a:rPr>
                <a:t>04</a:t>
              </a:r>
              <a:endParaRPr lang="ko-KR" altLang="en-US" sz="2000" b="1" dirty="0">
                <a:solidFill>
                  <a:schemeClr val="bg1"/>
                </a:solidFill>
                <a:cs typeface="Arial" pitchFamily="34" charset="0"/>
              </a:endParaRPr>
            </a:p>
          </p:txBody>
        </p:sp>
        <p:sp>
          <p:nvSpPr>
            <p:cNvPr id="116" name="TextBox 115">
              <a:extLst>
                <a:ext uri="{FF2B5EF4-FFF2-40B4-BE49-F238E27FC236}">
                  <a16:creationId xmlns:a16="http://schemas.microsoft.com/office/drawing/2014/main" id="{2C35F55C-E341-2544-E294-65EE86AA6BF5}"/>
                </a:ext>
              </a:extLst>
            </p:cNvPr>
            <p:cNvSpPr txBox="1"/>
            <p:nvPr/>
          </p:nvSpPr>
          <p:spPr>
            <a:xfrm>
              <a:off x="3162517" y="3660108"/>
              <a:ext cx="4392567" cy="264580"/>
            </a:xfrm>
            <a:prstGeom prst="rect">
              <a:avLst/>
            </a:prstGeom>
            <a:noFill/>
          </p:spPr>
          <p:txBody>
            <a:bodyPr wrap="square" rtlCol="0">
              <a:spAutoFit/>
            </a:bodyPr>
            <a:lstStyle/>
            <a:p>
              <a:r>
                <a:rPr lang="en-US" altLang="ko-KR" sz="1400" b="1">
                  <a:solidFill>
                    <a:schemeClr val="tx1">
                      <a:lumMod val="75000"/>
                      <a:lumOff val="25000"/>
                    </a:schemeClr>
                  </a:solidFill>
                  <a:cs typeface="Arial" pitchFamily="34" charset="0"/>
                </a:rPr>
                <a:t>Phân tích và thiết kế hệ thống</a:t>
              </a:r>
              <a:endParaRPr lang="ko-KR" altLang="en-US" sz="1400" b="1" dirty="0">
                <a:solidFill>
                  <a:schemeClr val="tx1">
                    <a:lumMod val="75000"/>
                    <a:lumOff val="25000"/>
                  </a:schemeClr>
                </a:solidFill>
                <a:cs typeface="Arial"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1371600" marR="237490" lvl="2" indent="-457200" algn="just">
              <a:lnSpc>
                <a:spcPct val="150000"/>
              </a:lnSpc>
              <a:spcBef>
                <a:spcPts val="440"/>
              </a:spcBef>
              <a:spcAft>
                <a:spcPts val="0"/>
              </a:spcAft>
              <a:buFont typeface="+mj-lt"/>
              <a:buAutoNum type="arabicPeriod" startAt="5"/>
            </a:pPr>
            <a:r>
              <a:rPr lang="en-US">
                <a:effectLst/>
                <a:latin typeface="+mn-lt"/>
                <a:ea typeface="Times New Roman" panose="02020603050405020304" pitchFamily="18" charset="0"/>
              </a:rPr>
              <a:t>linhkienhanoi</a:t>
            </a:r>
            <a:endParaRPr lang="vi-VN">
              <a:effectLst/>
              <a:latin typeface="+mn-lt"/>
              <a:ea typeface="Times New Roman" panose="02020603050405020304" pitchFamily="18" charset="0"/>
            </a:endParaRPr>
          </a:p>
        </p:txBody>
      </p:sp>
      <p:sp>
        <p:nvSpPr>
          <p:cNvPr id="130" name="Google Shape;130;p19"/>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20</a:t>
            </a:fld>
            <a:endParaRPr/>
          </a:p>
        </p:txBody>
      </p:sp>
      <p:sp>
        <p:nvSpPr>
          <p:cNvPr id="6" name="TextBox 5">
            <a:extLst>
              <a:ext uri="{FF2B5EF4-FFF2-40B4-BE49-F238E27FC236}">
                <a16:creationId xmlns:a16="http://schemas.microsoft.com/office/drawing/2014/main" id="{23B66537-9A0D-4E90-F0F1-01D28FB921DD}"/>
              </a:ext>
            </a:extLst>
          </p:cNvPr>
          <p:cNvSpPr txBox="1"/>
          <p:nvPr/>
        </p:nvSpPr>
        <p:spPr>
          <a:xfrm>
            <a:off x="4572000" y="4595936"/>
            <a:ext cx="2752492" cy="307777"/>
          </a:xfrm>
          <a:prstGeom prst="rect">
            <a:avLst/>
          </a:prstGeom>
          <a:noFill/>
        </p:spPr>
        <p:txBody>
          <a:bodyPr wrap="square">
            <a:spAutoFit/>
          </a:bodyPr>
          <a:lstStyle/>
          <a:p>
            <a:r>
              <a:rPr lang="en-US" sz="1400" i="1">
                <a:effectLst/>
                <a:latin typeface="Times New Roman" panose="02020603050405020304" pitchFamily="18" charset="0"/>
                <a:ea typeface="Times New Roman" panose="02020603050405020304" pitchFamily="18" charset="0"/>
              </a:rPr>
              <a:t>Trang chủ linhkienhanoi</a:t>
            </a:r>
            <a:endParaRPr lang="vi-VN" i="1"/>
          </a:p>
        </p:txBody>
      </p:sp>
      <p:sp>
        <p:nvSpPr>
          <p:cNvPr id="8" name="TextBox 7">
            <a:extLst>
              <a:ext uri="{FF2B5EF4-FFF2-40B4-BE49-F238E27FC236}">
                <a16:creationId xmlns:a16="http://schemas.microsoft.com/office/drawing/2014/main" id="{78F3ADD0-1528-2B35-173C-21B4DB8834EA}"/>
              </a:ext>
            </a:extLst>
          </p:cNvPr>
          <p:cNvSpPr txBox="1"/>
          <p:nvPr/>
        </p:nvSpPr>
        <p:spPr>
          <a:xfrm>
            <a:off x="2644698" y="1269128"/>
            <a:ext cx="4679794" cy="307777"/>
          </a:xfrm>
          <a:prstGeom prst="rect">
            <a:avLst/>
          </a:prstGeom>
          <a:noFill/>
        </p:spPr>
        <p:txBody>
          <a:bodyPr wrap="square">
            <a:spAutoFit/>
          </a:bodyPr>
          <a:lstStyle/>
          <a:p>
            <a:r>
              <a:rPr lang="vi-VN"/>
              <a:t>Link Website: </a:t>
            </a:r>
            <a:r>
              <a:rPr lang="vi-VN">
                <a:solidFill>
                  <a:srgbClr val="0070C0"/>
                </a:solidFill>
                <a:hlinkClick r:id="rId3">
                  <a:extLst>
                    <a:ext uri="{A12FA001-AC4F-418D-AE19-62706E023703}">
                      <ahyp:hlinkClr xmlns:ahyp="http://schemas.microsoft.com/office/drawing/2018/hyperlinkcolor" val="tx"/>
                    </a:ext>
                  </a:extLst>
                </a:hlinkClick>
              </a:rPr>
              <a:t>http://linhkienhanoi.com/</a:t>
            </a:r>
            <a:endParaRPr lang="vi-VN">
              <a:solidFill>
                <a:srgbClr val="0070C0"/>
              </a:solidFill>
            </a:endParaRPr>
          </a:p>
        </p:txBody>
      </p:sp>
      <p:pic>
        <p:nvPicPr>
          <p:cNvPr id="2" name="Picture 1">
            <a:extLst>
              <a:ext uri="{FF2B5EF4-FFF2-40B4-BE49-F238E27FC236}">
                <a16:creationId xmlns:a16="http://schemas.microsoft.com/office/drawing/2014/main" id="{AC2AA3F8-5BE0-972C-D292-836E7C1C2A2A}"/>
              </a:ext>
            </a:extLst>
          </p:cNvPr>
          <p:cNvPicPr>
            <a:picLocks noChangeAspect="1"/>
          </p:cNvPicPr>
          <p:nvPr/>
        </p:nvPicPr>
        <p:blipFill>
          <a:blip r:embed="rId4"/>
          <a:stretch>
            <a:fillRect/>
          </a:stretch>
        </p:blipFill>
        <p:spPr>
          <a:xfrm>
            <a:off x="2288284" y="1645858"/>
            <a:ext cx="5578475" cy="3001010"/>
          </a:xfrm>
          <a:prstGeom prst="rect">
            <a:avLst/>
          </a:prstGeom>
        </p:spPr>
      </p:pic>
    </p:spTree>
    <p:extLst>
      <p:ext uri="{BB962C8B-B14F-4D97-AF65-F5344CB8AC3E}">
        <p14:creationId xmlns:p14="http://schemas.microsoft.com/office/powerpoint/2010/main" val="2250071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30" name="Google Shape;130;p1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21</a:t>
            </a:fld>
            <a:endParaRPr/>
          </a:p>
        </p:txBody>
      </p:sp>
      <p:sp>
        <p:nvSpPr>
          <p:cNvPr id="128" name="Google Shape;128;p19"/>
          <p:cNvSpPr txBox="1">
            <a:spLocks noGrp="1"/>
          </p:cNvSpPr>
          <p:nvPr>
            <p:ph type="title" idx="4294967295"/>
          </p:nvPr>
        </p:nvSpPr>
        <p:spPr>
          <a:xfrm>
            <a:off x="1442212" y="117179"/>
            <a:ext cx="6738938" cy="47329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solidFill>
                  <a:schemeClr val="accent1"/>
                </a:solidFill>
              </a:rPr>
              <a:t>Xác định yêu cầu</a:t>
            </a:r>
            <a:endParaRPr dirty="0">
              <a:solidFill>
                <a:schemeClr val="accent1"/>
              </a:solidFill>
            </a:endParaRPr>
          </a:p>
        </p:txBody>
      </p:sp>
      <p:sp>
        <p:nvSpPr>
          <p:cNvPr id="4" name="TextBox 3">
            <a:extLst>
              <a:ext uri="{FF2B5EF4-FFF2-40B4-BE49-F238E27FC236}">
                <a16:creationId xmlns:a16="http://schemas.microsoft.com/office/drawing/2014/main" id="{D34D3FA3-E29A-91EB-4E3E-71730A12EF70}"/>
              </a:ext>
            </a:extLst>
          </p:cNvPr>
          <p:cNvSpPr txBox="1"/>
          <p:nvPr/>
        </p:nvSpPr>
        <p:spPr>
          <a:xfrm>
            <a:off x="726687" y="498520"/>
            <a:ext cx="6030951" cy="376834"/>
          </a:xfrm>
          <a:prstGeom prst="rect">
            <a:avLst/>
          </a:prstGeom>
          <a:noFill/>
        </p:spPr>
        <p:txBody>
          <a:bodyPr wrap="square">
            <a:spAutoFit/>
          </a:bodyPr>
          <a:lstStyle/>
          <a:p>
            <a:pPr marL="914400" marR="237490" lvl="2" algn="just">
              <a:lnSpc>
                <a:spcPct val="150000"/>
              </a:lnSpc>
              <a:spcBef>
                <a:spcPts val="440"/>
              </a:spcBef>
              <a:spcAft>
                <a:spcPts val="0"/>
              </a:spcAft>
            </a:pPr>
            <a:r>
              <a:rPr lang="en-US" sz="1400" b="1">
                <a:effectLst/>
                <a:latin typeface="+mn-lt"/>
                <a:ea typeface="Times New Roman" panose="02020603050405020304" pitchFamily="18" charset="0"/>
              </a:rPr>
              <a:t>Yêu cầu chức năng nghiệp vụ phía khách hàng</a:t>
            </a:r>
            <a:endParaRPr lang="vi-VN" sz="1400">
              <a:effectLst/>
              <a:latin typeface="+mn-lt"/>
              <a:ea typeface="Times New Roman" panose="02020603050405020304" pitchFamily="18" charset="0"/>
            </a:endParaRPr>
          </a:p>
        </p:txBody>
      </p:sp>
      <p:graphicFrame>
        <p:nvGraphicFramePr>
          <p:cNvPr id="5" name="Table 4">
            <a:extLst>
              <a:ext uri="{FF2B5EF4-FFF2-40B4-BE49-F238E27FC236}">
                <a16:creationId xmlns:a16="http://schemas.microsoft.com/office/drawing/2014/main" id="{5EDF65CA-A0F2-9567-7C7D-1C787791B591}"/>
              </a:ext>
            </a:extLst>
          </p:cNvPr>
          <p:cNvGraphicFramePr>
            <a:graphicFrameLocks noGrp="1"/>
          </p:cNvGraphicFramePr>
          <p:nvPr>
            <p:extLst>
              <p:ext uri="{D42A27DB-BD31-4B8C-83A1-F6EECF244321}">
                <p14:modId xmlns:p14="http://schemas.microsoft.com/office/powerpoint/2010/main" val="3507330439"/>
              </p:ext>
            </p:extLst>
          </p:nvPr>
        </p:nvGraphicFramePr>
        <p:xfrm>
          <a:off x="1345989" y="875354"/>
          <a:ext cx="7344937" cy="3711464"/>
        </p:xfrm>
        <a:graphic>
          <a:graphicData uri="http://schemas.openxmlformats.org/drawingml/2006/table">
            <a:tbl>
              <a:tblPr firstRow="1" firstCol="1" bandRow="1">
                <a:tableStyleId>{918E7EF0-30BA-47A9-9E73-536E6FB35545}</a:tableStyleId>
              </a:tblPr>
              <a:tblGrid>
                <a:gridCol w="667480">
                  <a:extLst>
                    <a:ext uri="{9D8B030D-6E8A-4147-A177-3AD203B41FA5}">
                      <a16:colId xmlns:a16="http://schemas.microsoft.com/office/drawing/2014/main" val="1669136036"/>
                    </a:ext>
                  </a:extLst>
                </a:gridCol>
                <a:gridCol w="3584442">
                  <a:extLst>
                    <a:ext uri="{9D8B030D-6E8A-4147-A177-3AD203B41FA5}">
                      <a16:colId xmlns:a16="http://schemas.microsoft.com/office/drawing/2014/main" val="3510460467"/>
                    </a:ext>
                  </a:extLst>
                </a:gridCol>
                <a:gridCol w="1957235">
                  <a:extLst>
                    <a:ext uri="{9D8B030D-6E8A-4147-A177-3AD203B41FA5}">
                      <a16:colId xmlns:a16="http://schemas.microsoft.com/office/drawing/2014/main" val="3432349677"/>
                    </a:ext>
                  </a:extLst>
                </a:gridCol>
                <a:gridCol w="1135780">
                  <a:extLst>
                    <a:ext uri="{9D8B030D-6E8A-4147-A177-3AD203B41FA5}">
                      <a16:colId xmlns:a16="http://schemas.microsoft.com/office/drawing/2014/main" val="16059270"/>
                    </a:ext>
                  </a:extLst>
                </a:gridCol>
              </a:tblGrid>
              <a:tr h="543825">
                <a:tc>
                  <a:txBody>
                    <a:bodyPr/>
                    <a:lstStyle/>
                    <a:p>
                      <a:pPr marL="228600" marR="0" algn="ctr">
                        <a:lnSpc>
                          <a:spcPct val="125000"/>
                        </a:lnSpc>
                        <a:spcBef>
                          <a:spcPts val="0"/>
                        </a:spcBef>
                        <a:spcAft>
                          <a:spcPts val="0"/>
                        </a:spcAft>
                      </a:pPr>
                      <a:r>
                        <a:rPr lang="en-US" sz="1400">
                          <a:effectLst/>
                        </a:rPr>
                        <a:t>STT</a:t>
                      </a:r>
                      <a:endParaRPr lang="vi-VN" sz="1400">
                        <a:effectLst/>
                        <a:latin typeface="Times New Roman" panose="02020603050405020304" pitchFamily="18" charset="0"/>
                        <a:ea typeface="Times New Roman" panose="02020603050405020304" pitchFamily="18" charset="0"/>
                      </a:endParaRPr>
                    </a:p>
                  </a:txBody>
                  <a:tcPr marL="47694" marR="47694" marT="0" marB="0"/>
                </a:tc>
                <a:tc>
                  <a:txBody>
                    <a:bodyPr/>
                    <a:lstStyle/>
                    <a:p>
                      <a:pPr marL="228600" marR="0" algn="ctr">
                        <a:lnSpc>
                          <a:spcPct val="125000"/>
                        </a:lnSpc>
                        <a:spcBef>
                          <a:spcPts val="0"/>
                        </a:spcBef>
                        <a:spcAft>
                          <a:spcPts val="0"/>
                        </a:spcAft>
                      </a:pPr>
                      <a:r>
                        <a:rPr lang="en-US" sz="1400">
                          <a:effectLst/>
                        </a:rPr>
                        <a:t>Yêu cầu nghiệp vụ</a:t>
                      </a:r>
                      <a:endParaRPr lang="vi-VN" sz="1400">
                        <a:effectLst/>
                        <a:latin typeface="Times New Roman" panose="02020603050405020304" pitchFamily="18" charset="0"/>
                        <a:ea typeface="Times New Roman" panose="02020603050405020304" pitchFamily="18" charset="0"/>
                      </a:endParaRPr>
                    </a:p>
                  </a:txBody>
                  <a:tcPr marL="47694" marR="47694" marT="0" marB="0"/>
                </a:tc>
                <a:tc>
                  <a:txBody>
                    <a:bodyPr/>
                    <a:lstStyle/>
                    <a:p>
                      <a:pPr marL="228600" marR="0" algn="ctr">
                        <a:lnSpc>
                          <a:spcPct val="125000"/>
                        </a:lnSpc>
                        <a:spcBef>
                          <a:spcPts val="0"/>
                        </a:spcBef>
                        <a:spcAft>
                          <a:spcPts val="0"/>
                        </a:spcAft>
                      </a:pPr>
                      <a:r>
                        <a:rPr lang="en-US" sz="1400">
                          <a:effectLst/>
                        </a:rPr>
                        <a:t>Loại yêu cầu</a:t>
                      </a:r>
                      <a:endParaRPr lang="vi-VN" sz="1400">
                        <a:effectLst/>
                        <a:latin typeface="Times New Roman" panose="02020603050405020304" pitchFamily="18" charset="0"/>
                        <a:ea typeface="Times New Roman" panose="02020603050405020304" pitchFamily="18" charset="0"/>
                      </a:endParaRPr>
                    </a:p>
                  </a:txBody>
                  <a:tcPr marL="47694" marR="47694" marT="0" marB="0"/>
                </a:tc>
                <a:tc>
                  <a:txBody>
                    <a:bodyPr/>
                    <a:lstStyle/>
                    <a:p>
                      <a:pPr marL="0" marR="0" algn="ctr">
                        <a:lnSpc>
                          <a:spcPct val="125000"/>
                        </a:lnSpc>
                        <a:spcBef>
                          <a:spcPts val="0"/>
                        </a:spcBef>
                        <a:spcAft>
                          <a:spcPts val="0"/>
                        </a:spcAft>
                      </a:pPr>
                      <a:r>
                        <a:rPr lang="en-US" sz="1400">
                          <a:effectLst/>
                        </a:rPr>
                        <a:t>Ghi chú</a:t>
                      </a:r>
                      <a:endParaRPr lang="vi-VN" sz="1400">
                        <a:effectLst/>
                        <a:latin typeface="Times New Roman" panose="02020603050405020304" pitchFamily="18" charset="0"/>
                        <a:ea typeface="Times New Roman" panose="02020603050405020304" pitchFamily="18" charset="0"/>
                      </a:endParaRPr>
                    </a:p>
                  </a:txBody>
                  <a:tcPr marL="47694" marR="47694" marT="0" marB="0"/>
                </a:tc>
                <a:extLst>
                  <a:ext uri="{0D108BD9-81ED-4DB2-BD59-A6C34878D82A}">
                    <a16:rowId xmlns:a16="http://schemas.microsoft.com/office/drawing/2014/main" val="3204116996"/>
                  </a:ext>
                </a:extLst>
              </a:tr>
              <a:tr h="356696">
                <a:tc>
                  <a:txBody>
                    <a:bodyPr/>
                    <a:lstStyle/>
                    <a:p>
                      <a:pPr marL="0" marR="0" algn="ctr">
                        <a:lnSpc>
                          <a:spcPct val="125000"/>
                        </a:lnSpc>
                        <a:spcBef>
                          <a:spcPts val="0"/>
                        </a:spcBef>
                        <a:spcAft>
                          <a:spcPts val="0"/>
                        </a:spcAft>
                      </a:pPr>
                      <a:r>
                        <a:rPr lang="en-US" sz="1400">
                          <a:effectLst/>
                        </a:rPr>
                        <a:t>1</a:t>
                      </a:r>
                      <a:endParaRPr lang="vi-VN" sz="1400">
                        <a:effectLst/>
                        <a:latin typeface="Times New Roman" panose="02020603050405020304" pitchFamily="18" charset="0"/>
                        <a:ea typeface="Times New Roman" panose="02020603050405020304" pitchFamily="18" charset="0"/>
                      </a:endParaRPr>
                    </a:p>
                  </a:txBody>
                  <a:tcPr marL="47694" marR="47694" marT="0" marB="0"/>
                </a:tc>
                <a:tc>
                  <a:txBody>
                    <a:bodyPr/>
                    <a:lstStyle/>
                    <a:p>
                      <a:pPr marL="228600" marR="0" algn="just">
                        <a:lnSpc>
                          <a:spcPct val="125000"/>
                        </a:lnSpc>
                        <a:spcBef>
                          <a:spcPts val="0"/>
                        </a:spcBef>
                        <a:spcAft>
                          <a:spcPts val="0"/>
                        </a:spcAft>
                      </a:pPr>
                      <a:r>
                        <a:rPr lang="en-US" sz="1400">
                          <a:effectLst/>
                        </a:rPr>
                        <a:t>Tìm kiếm sản phẩm theo tên hoặc mô tả.</a:t>
                      </a:r>
                      <a:endParaRPr lang="vi-VN" sz="1400">
                        <a:effectLst/>
                        <a:latin typeface="Times New Roman" panose="02020603050405020304" pitchFamily="18" charset="0"/>
                        <a:ea typeface="Times New Roman" panose="02020603050405020304" pitchFamily="18" charset="0"/>
                      </a:endParaRPr>
                    </a:p>
                  </a:txBody>
                  <a:tcPr marL="47694" marR="47694" marT="0" marB="0"/>
                </a:tc>
                <a:tc>
                  <a:txBody>
                    <a:bodyPr/>
                    <a:lstStyle/>
                    <a:p>
                      <a:pPr marL="228600" marR="0" algn="ctr">
                        <a:lnSpc>
                          <a:spcPct val="125000"/>
                        </a:lnSpc>
                        <a:spcBef>
                          <a:spcPts val="0"/>
                        </a:spcBef>
                        <a:spcAft>
                          <a:spcPts val="0"/>
                        </a:spcAft>
                      </a:pPr>
                      <a:r>
                        <a:rPr lang="en-US" sz="1400">
                          <a:effectLst/>
                        </a:rPr>
                        <a:t>Tra cứu (tìm kiếm)</a:t>
                      </a:r>
                      <a:endParaRPr lang="vi-VN" sz="1400">
                        <a:effectLst/>
                        <a:latin typeface="Times New Roman" panose="02020603050405020304" pitchFamily="18" charset="0"/>
                        <a:ea typeface="Times New Roman" panose="02020603050405020304" pitchFamily="18" charset="0"/>
                      </a:endParaRPr>
                    </a:p>
                  </a:txBody>
                  <a:tcPr marL="47694" marR="47694" marT="0" marB="0"/>
                </a:tc>
                <a:tc>
                  <a:txBody>
                    <a:bodyPr/>
                    <a:lstStyle/>
                    <a:p>
                      <a:pPr marL="0" marR="0" algn="just">
                        <a:lnSpc>
                          <a:spcPct val="125000"/>
                        </a:lnSpc>
                        <a:spcBef>
                          <a:spcPts val="0"/>
                        </a:spcBef>
                        <a:spcAft>
                          <a:spcPts val="0"/>
                        </a:spcAft>
                      </a:pPr>
                      <a:r>
                        <a:rPr lang="en-US" sz="1400">
                          <a:effectLst/>
                        </a:rPr>
                        <a:t> </a:t>
                      </a:r>
                      <a:endParaRPr lang="vi-VN" sz="1400">
                        <a:effectLst/>
                        <a:latin typeface="Times New Roman" panose="02020603050405020304" pitchFamily="18" charset="0"/>
                        <a:ea typeface="Times New Roman" panose="02020603050405020304" pitchFamily="18" charset="0"/>
                      </a:endParaRPr>
                    </a:p>
                  </a:txBody>
                  <a:tcPr marL="47694" marR="47694" marT="0" marB="0"/>
                </a:tc>
                <a:extLst>
                  <a:ext uri="{0D108BD9-81ED-4DB2-BD59-A6C34878D82A}">
                    <a16:rowId xmlns:a16="http://schemas.microsoft.com/office/drawing/2014/main" val="3067430506"/>
                  </a:ext>
                </a:extLst>
              </a:tr>
              <a:tr h="356696">
                <a:tc>
                  <a:txBody>
                    <a:bodyPr/>
                    <a:lstStyle/>
                    <a:p>
                      <a:pPr marL="0" marR="0" algn="ctr">
                        <a:lnSpc>
                          <a:spcPct val="125000"/>
                        </a:lnSpc>
                        <a:spcBef>
                          <a:spcPts val="0"/>
                        </a:spcBef>
                        <a:spcAft>
                          <a:spcPts val="0"/>
                        </a:spcAft>
                      </a:pPr>
                      <a:r>
                        <a:rPr lang="en-US" sz="1400">
                          <a:effectLst/>
                        </a:rPr>
                        <a:t>2</a:t>
                      </a:r>
                      <a:endParaRPr lang="vi-VN" sz="1400">
                        <a:effectLst/>
                        <a:latin typeface="Times New Roman" panose="02020603050405020304" pitchFamily="18" charset="0"/>
                        <a:ea typeface="Times New Roman" panose="02020603050405020304" pitchFamily="18" charset="0"/>
                      </a:endParaRPr>
                    </a:p>
                  </a:txBody>
                  <a:tcPr marL="47694" marR="47694" marT="0" marB="0"/>
                </a:tc>
                <a:tc>
                  <a:txBody>
                    <a:bodyPr/>
                    <a:lstStyle/>
                    <a:p>
                      <a:pPr marL="228600" marR="0" algn="just">
                        <a:lnSpc>
                          <a:spcPct val="125000"/>
                        </a:lnSpc>
                        <a:spcBef>
                          <a:spcPts val="0"/>
                        </a:spcBef>
                        <a:spcAft>
                          <a:spcPts val="0"/>
                        </a:spcAft>
                      </a:pPr>
                      <a:r>
                        <a:rPr lang="en-US" sz="1400">
                          <a:effectLst/>
                        </a:rPr>
                        <a:t>Xem danh sách sản phẩm</a:t>
                      </a:r>
                      <a:endParaRPr lang="vi-VN" sz="1400">
                        <a:effectLst/>
                        <a:latin typeface="Times New Roman" panose="02020603050405020304" pitchFamily="18" charset="0"/>
                        <a:ea typeface="Times New Roman" panose="02020603050405020304" pitchFamily="18" charset="0"/>
                      </a:endParaRPr>
                    </a:p>
                  </a:txBody>
                  <a:tcPr marL="47694" marR="47694" marT="0" marB="0"/>
                </a:tc>
                <a:tc>
                  <a:txBody>
                    <a:bodyPr/>
                    <a:lstStyle/>
                    <a:p>
                      <a:pPr marL="228600" marR="0" algn="ctr">
                        <a:lnSpc>
                          <a:spcPct val="125000"/>
                        </a:lnSpc>
                        <a:spcBef>
                          <a:spcPts val="0"/>
                        </a:spcBef>
                        <a:spcAft>
                          <a:spcPts val="0"/>
                        </a:spcAft>
                      </a:pPr>
                      <a:r>
                        <a:rPr lang="en-US" sz="1400">
                          <a:effectLst/>
                        </a:rPr>
                        <a:t>Tra cứu (tìm kiếm)</a:t>
                      </a:r>
                      <a:endParaRPr lang="vi-VN" sz="1400">
                        <a:effectLst/>
                        <a:latin typeface="Times New Roman" panose="02020603050405020304" pitchFamily="18" charset="0"/>
                        <a:ea typeface="Times New Roman" panose="02020603050405020304" pitchFamily="18" charset="0"/>
                      </a:endParaRPr>
                    </a:p>
                  </a:txBody>
                  <a:tcPr marL="47694" marR="47694" marT="0" marB="0"/>
                </a:tc>
                <a:tc>
                  <a:txBody>
                    <a:bodyPr/>
                    <a:lstStyle/>
                    <a:p>
                      <a:pPr marL="0" marR="0" algn="just">
                        <a:lnSpc>
                          <a:spcPct val="125000"/>
                        </a:lnSpc>
                        <a:spcBef>
                          <a:spcPts val="0"/>
                        </a:spcBef>
                        <a:spcAft>
                          <a:spcPts val="0"/>
                        </a:spcAft>
                      </a:pPr>
                      <a:r>
                        <a:rPr lang="en-US" sz="1400">
                          <a:effectLst/>
                        </a:rPr>
                        <a:t> </a:t>
                      </a:r>
                      <a:endParaRPr lang="vi-VN" sz="1400">
                        <a:effectLst/>
                        <a:latin typeface="Times New Roman" panose="02020603050405020304" pitchFamily="18" charset="0"/>
                        <a:ea typeface="Times New Roman" panose="02020603050405020304" pitchFamily="18" charset="0"/>
                      </a:endParaRPr>
                    </a:p>
                  </a:txBody>
                  <a:tcPr marL="47694" marR="47694" marT="0" marB="0"/>
                </a:tc>
                <a:extLst>
                  <a:ext uri="{0D108BD9-81ED-4DB2-BD59-A6C34878D82A}">
                    <a16:rowId xmlns:a16="http://schemas.microsoft.com/office/drawing/2014/main" val="575871628"/>
                  </a:ext>
                </a:extLst>
              </a:tr>
              <a:tr h="356696">
                <a:tc>
                  <a:txBody>
                    <a:bodyPr/>
                    <a:lstStyle/>
                    <a:p>
                      <a:pPr marL="0" marR="0" algn="ctr">
                        <a:lnSpc>
                          <a:spcPct val="125000"/>
                        </a:lnSpc>
                        <a:spcBef>
                          <a:spcPts val="0"/>
                        </a:spcBef>
                        <a:spcAft>
                          <a:spcPts val="0"/>
                        </a:spcAft>
                      </a:pPr>
                      <a:r>
                        <a:rPr lang="en-US" sz="1400">
                          <a:effectLst/>
                        </a:rPr>
                        <a:t>3</a:t>
                      </a:r>
                      <a:endParaRPr lang="vi-VN" sz="1400">
                        <a:effectLst/>
                        <a:latin typeface="Times New Roman" panose="02020603050405020304" pitchFamily="18" charset="0"/>
                        <a:ea typeface="Times New Roman" panose="02020603050405020304" pitchFamily="18" charset="0"/>
                      </a:endParaRPr>
                    </a:p>
                  </a:txBody>
                  <a:tcPr marL="47694" marR="47694" marT="0" marB="0"/>
                </a:tc>
                <a:tc>
                  <a:txBody>
                    <a:bodyPr/>
                    <a:lstStyle/>
                    <a:p>
                      <a:pPr marL="228600" marR="0" algn="just">
                        <a:lnSpc>
                          <a:spcPct val="125000"/>
                        </a:lnSpc>
                        <a:spcBef>
                          <a:spcPts val="0"/>
                        </a:spcBef>
                        <a:spcAft>
                          <a:spcPts val="0"/>
                        </a:spcAft>
                      </a:pPr>
                      <a:r>
                        <a:rPr lang="en-US" sz="1400">
                          <a:effectLst/>
                        </a:rPr>
                        <a:t>Xem chi tiết sản phẩm</a:t>
                      </a:r>
                      <a:endParaRPr lang="vi-VN" sz="1400">
                        <a:effectLst/>
                        <a:latin typeface="Times New Roman" panose="02020603050405020304" pitchFamily="18" charset="0"/>
                        <a:ea typeface="Times New Roman" panose="02020603050405020304" pitchFamily="18" charset="0"/>
                      </a:endParaRPr>
                    </a:p>
                  </a:txBody>
                  <a:tcPr marL="47694" marR="47694" marT="0" marB="0"/>
                </a:tc>
                <a:tc>
                  <a:txBody>
                    <a:bodyPr/>
                    <a:lstStyle/>
                    <a:p>
                      <a:pPr marL="228600" marR="0" algn="ctr">
                        <a:lnSpc>
                          <a:spcPct val="125000"/>
                        </a:lnSpc>
                        <a:spcBef>
                          <a:spcPts val="0"/>
                        </a:spcBef>
                        <a:spcAft>
                          <a:spcPts val="0"/>
                        </a:spcAft>
                      </a:pPr>
                      <a:r>
                        <a:rPr lang="en-US" sz="1400">
                          <a:effectLst/>
                        </a:rPr>
                        <a:t>Tra cứu (tìm kiếm)</a:t>
                      </a:r>
                      <a:endParaRPr lang="vi-VN" sz="1400">
                        <a:effectLst/>
                        <a:latin typeface="Times New Roman" panose="02020603050405020304" pitchFamily="18" charset="0"/>
                        <a:ea typeface="Times New Roman" panose="02020603050405020304" pitchFamily="18" charset="0"/>
                      </a:endParaRPr>
                    </a:p>
                  </a:txBody>
                  <a:tcPr marL="47694" marR="47694" marT="0" marB="0"/>
                </a:tc>
                <a:tc>
                  <a:txBody>
                    <a:bodyPr/>
                    <a:lstStyle/>
                    <a:p>
                      <a:pPr marL="0" marR="0" algn="just">
                        <a:lnSpc>
                          <a:spcPct val="125000"/>
                        </a:lnSpc>
                        <a:spcBef>
                          <a:spcPts val="0"/>
                        </a:spcBef>
                        <a:spcAft>
                          <a:spcPts val="0"/>
                        </a:spcAft>
                      </a:pPr>
                      <a:r>
                        <a:rPr lang="en-US" sz="1400">
                          <a:effectLst/>
                        </a:rPr>
                        <a:t> </a:t>
                      </a:r>
                      <a:endParaRPr lang="vi-VN" sz="1400">
                        <a:effectLst/>
                        <a:latin typeface="Times New Roman" panose="02020603050405020304" pitchFamily="18" charset="0"/>
                        <a:ea typeface="Times New Roman" panose="02020603050405020304" pitchFamily="18" charset="0"/>
                      </a:endParaRPr>
                    </a:p>
                  </a:txBody>
                  <a:tcPr marL="47694" marR="47694" marT="0" marB="0"/>
                </a:tc>
                <a:extLst>
                  <a:ext uri="{0D108BD9-81ED-4DB2-BD59-A6C34878D82A}">
                    <a16:rowId xmlns:a16="http://schemas.microsoft.com/office/drawing/2014/main" val="2483451279"/>
                  </a:ext>
                </a:extLst>
              </a:tr>
              <a:tr h="356696">
                <a:tc>
                  <a:txBody>
                    <a:bodyPr/>
                    <a:lstStyle/>
                    <a:p>
                      <a:pPr marL="0" marR="0" algn="ctr">
                        <a:lnSpc>
                          <a:spcPct val="125000"/>
                        </a:lnSpc>
                        <a:spcBef>
                          <a:spcPts val="0"/>
                        </a:spcBef>
                        <a:spcAft>
                          <a:spcPts val="0"/>
                        </a:spcAft>
                      </a:pPr>
                      <a:r>
                        <a:rPr lang="en-US" sz="1400">
                          <a:effectLst/>
                        </a:rPr>
                        <a:t>4</a:t>
                      </a:r>
                      <a:endParaRPr lang="vi-VN" sz="1400">
                        <a:effectLst/>
                        <a:latin typeface="Times New Roman" panose="02020603050405020304" pitchFamily="18" charset="0"/>
                        <a:ea typeface="Times New Roman" panose="02020603050405020304" pitchFamily="18" charset="0"/>
                      </a:endParaRPr>
                    </a:p>
                  </a:txBody>
                  <a:tcPr marL="47694" marR="47694" marT="0" marB="0"/>
                </a:tc>
                <a:tc>
                  <a:txBody>
                    <a:bodyPr/>
                    <a:lstStyle/>
                    <a:p>
                      <a:pPr marL="228600" marR="0" algn="just">
                        <a:lnSpc>
                          <a:spcPct val="125000"/>
                        </a:lnSpc>
                        <a:spcBef>
                          <a:spcPts val="0"/>
                        </a:spcBef>
                        <a:spcAft>
                          <a:spcPts val="0"/>
                        </a:spcAft>
                      </a:pPr>
                      <a:r>
                        <a:rPr lang="en-US" sz="1400">
                          <a:effectLst/>
                        </a:rPr>
                        <a:t>Xem danh sách đơn hàng đã đặt</a:t>
                      </a:r>
                      <a:endParaRPr lang="vi-VN" sz="1400">
                        <a:effectLst/>
                        <a:latin typeface="Times New Roman" panose="02020603050405020304" pitchFamily="18" charset="0"/>
                        <a:ea typeface="Times New Roman" panose="02020603050405020304" pitchFamily="18" charset="0"/>
                      </a:endParaRPr>
                    </a:p>
                  </a:txBody>
                  <a:tcPr marL="47694" marR="47694" marT="0" marB="0"/>
                </a:tc>
                <a:tc>
                  <a:txBody>
                    <a:bodyPr/>
                    <a:lstStyle/>
                    <a:p>
                      <a:pPr marL="228600" marR="0" algn="ctr">
                        <a:lnSpc>
                          <a:spcPct val="125000"/>
                        </a:lnSpc>
                        <a:spcBef>
                          <a:spcPts val="0"/>
                        </a:spcBef>
                        <a:spcAft>
                          <a:spcPts val="0"/>
                        </a:spcAft>
                      </a:pPr>
                      <a:r>
                        <a:rPr lang="en-US" sz="1400">
                          <a:effectLst/>
                        </a:rPr>
                        <a:t>Tra cứu (tìm kiếm)</a:t>
                      </a:r>
                      <a:endParaRPr lang="vi-VN" sz="1400">
                        <a:effectLst/>
                        <a:latin typeface="Times New Roman" panose="02020603050405020304" pitchFamily="18" charset="0"/>
                        <a:ea typeface="Times New Roman" panose="02020603050405020304" pitchFamily="18" charset="0"/>
                      </a:endParaRPr>
                    </a:p>
                  </a:txBody>
                  <a:tcPr marL="47694" marR="47694" marT="0" marB="0"/>
                </a:tc>
                <a:tc>
                  <a:txBody>
                    <a:bodyPr/>
                    <a:lstStyle/>
                    <a:p>
                      <a:pPr marL="0" marR="0" algn="just">
                        <a:lnSpc>
                          <a:spcPct val="125000"/>
                        </a:lnSpc>
                        <a:spcBef>
                          <a:spcPts val="0"/>
                        </a:spcBef>
                        <a:spcAft>
                          <a:spcPts val="0"/>
                        </a:spcAft>
                      </a:pPr>
                      <a:r>
                        <a:rPr lang="en-US" sz="1400">
                          <a:effectLst/>
                        </a:rPr>
                        <a:t> </a:t>
                      </a:r>
                      <a:endParaRPr lang="vi-VN" sz="1400">
                        <a:effectLst/>
                        <a:latin typeface="Times New Roman" panose="02020603050405020304" pitchFamily="18" charset="0"/>
                        <a:ea typeface="Times New Roman" panose="02020603050405020304" pitchFamily="18" charset="0"/>
                      </a:endParaRPr>
                    </a:p>
                  </a:txBody>
                  <a:tcPr marL="47694" marR="47694" marT="0" marB="0"/>
                </a:tc>
                <a:extLst>
                  <a:ext uri="{0D108BD9-81ED-4DB2-BD59-A6C34878D82A}">
                    <a16:rowId xmlns:a16="http://schemas.microsoft.com/office/drawing/2014/main" val="3987263729"/>
                  </a:ext>
                </a:extLst>
              </a:tr>
              <a:tr h="356696">
                <a:tc>
                  <a:txBody>
                    <a:bodyPr/>
                    <a:lstStyle/>
                    <a:p>
                      <a:pPr marL="0" marR="0" algn="ctr">
                        <a:lnSpc>
                          <a:spcPct val="125000"/>
                        </a:lnSpc>
                        <a:spcBef>
                          <a:spcPts val="0"/>
                        </a:spcBef>
                        <a:spcAft>
                          <a:spcPts val="0"/>
                        </a:spcAft>
                      </a:pPr>
                      <a:r>
                        <a:rPr lang="en-US" sz="1400">
                          <a:effectLst/>
                        </a:rPr>
                        <a:t>5</a:t>
                      </a:r>
                      <a:endParaRPr lang="vi-VN" sz="1400">
                        <a:effectLst/>
                        <a:latin typeface="Times New Roman" panose="02020603050405020304" pitchFamily="18" charset="0"/>
                        <a:ea typeface="Times New Roman" panose="02020603050405020304" pitchFamily="18" charset="0"/>
                      </a:endParaRPr>
                    </a:p>
                  </a:txBody>
                  <a:tcPr marL="47694" marR="47694" marT="0" marB="0"/>
                </a:tc>
                <a:tc>
                  <a:txBody>
                    <a:bodyPr/>
                    <a:lstStyle/>
                    <a:p>
                      <a:pPr marL="228600" marR="0" algn="just">
                        <a:lnSpc>
                          <a:spcPct val="125000"/>
                        </a:lnSpc>
                        <a:spcBef>
                          <a:spcPts val="0"/>
                        </a:spcBef>
                        <a:spcAft>
                          <a:spcPts val="0"/>
                        </a:spcAft>
                      </a:pPr>
                      <a:r>
                        <a:rPr lang="en-US" sz="1400">
                          <a:effectLst/>
                        </a:rPr>
                        <a:t>Thêm, chỉnh sửa thông tin sản phẩm trong giỏ hàng</a:t>
                      </a:r>
                      <a:endParaRPr lang="vi-VN" sz="1400">
                        <a:effectLst/>
                        <a:latin typeface="Times New Roman" panose="02020603050405020304" pitchFamily="18" charset="0"/>
                        <a:ea typeface="Times New Roman" panose="02020603050405020304" pitchFamily="18" charset="0"/>
                      </a:endParaRPr>
                    </a:p>
                  </a:txBody>
                  <a:tcPr marL="47694" marR="47694" marT="0" marB="0"/>
                </a:tc>
                <a:tc>
                  <a:txBody>
                    <a:bodyPr/>
                    <a:lstStyle/>
                    <a:p>
                      <a:pPr marL="228600" marR="0" algn="ctr">
                        <a:lnSpc>
                          <a:spcPct val="125000"/>
                        </a:lnSpc>
                        <a:spcBef>
                          <a:spcPts val="0"/>
                        </a:spcBef>
                        <a:spcAft>
                          <a:spcPts val="0"/>
                        </a:spcAft>
                      </a:pPr>
                      <a:r>
                        <a:rPr lang="en-US" sz="1400">
                          <a:effectLst/>
                        </a:rPr>
                        <a:t>Lưu trữ</a:t>
                      </a:r>
                      <a:endParaRPr lang="vi-VN" sz="1400">
                        <a:effectLst/>
                        <a:latin typeface="Times New Roman" panose="02020603050405020304" pitchFamily="18" charset="0"/>
                        <a:ea typeface="Times New Roman" panose="02020603050405020304" pitchFamily="18" charset="0"/>
                      </a:endParaRPr>
                    </a:p>
                  </a:txBody>
                  <a:tcPr marL="47694" marR="47694" marT="0" marB="0"/>
                </a:tc>
                <a:tc>
                  <a:txBody>
                    <a:bodyPr/>
                    <a:lstStyle/>
                    <a:p>
                      <a:pPr marL="0" marR="0" algn="just">
                        <a:lnSpc>
                          <a:spcPct val="125000"/>
                        </a:lnSpc>
                        <a:spcBef>
                          <a:spcPts val="0"/>
                        </a:spcBef>
                        <a:spcAft>
                          <a:spcPts val="0"/>
                        </a:spcAft>
                      </a:pPr>
                      <a:r>
                        <a:rPr lang="en-US" sz="1400">
                          <a:effectLst/>
                        </a:rPr>
                        <a:t> </a:t>
                      </a:r>
                      <a:endParaRPr lang="vi-VN" sz="1400">
                        <a:effectLst/>
                        <a:latin typeface="Times New Roman" panose="02020603050405020304" pitchFamily="18" charset="0"/>
                        <a:ea typeface="Times New Roman" panose="02020603050405020304" pitchFamily="18" charset="0"/>
                      </a:endParaRPr>
                    </a:p>
                  </a:txBody>
                  <a:tcPr marL="47694" marR="47694" marT="0" marB="0"/>
                </a:tc>
                <a:extLst>
                  <a:ext uri="{0D108BD9-81ED-4DB2-BD59-A6C34878D82A}">
                    <a16:rowId xmlns:a16="http://schemas.microsoft.com/office/drawing/2014/main" val="2432256808"/>
                  </a:ext>
                </a:extLst>
              </a:tr>
              <a:tr h="169567">
                <a:tc>
                  <a:txBody>
                    <a:bodyPr/>
                    <a:lstStyle/>
                    <a:p>
                      <a:pPr marL="0" marR="0" algn="ctr">
                        <a:lnSpc>
                          <a:spcPct val="125000"/>
                        </a:lnSpc>
                        <a:spcBef>
                          <a:spcPts val="0"/>
                        </a:spcBef>
                        <a:spcAft>
                          <a:spcPts val="0"/>
                        </a:spcAft>
                      </a:pPr>
                      <a:r>
                        <a:rPr lang="en-US" sz="1400">
                          <a:effectLst/>
                        </a:rPr>
                        <a:t>6</a:t>
                      </a:r>
                      <a:endParaRPr lang="vi-VN" sz="1400">
                        <a:effectLst/>
                        <a:latin typeface="Times New Roman" panose="02020603050405020304" pitchFamily="18" charset="0"/>
                        <a:ea typeface="Times New Roman" panose="02020603050405020304" pitchFamily="18" charset="0"/>
                      </a:endParaRPr>
                    </a:p>
                  </a:txBody>
                  <a:tcPr marL="47694" marR="47694" marT="0" marB="0"/>
                </a:tc>
                <a:tc>
                  <a:txBody>
                    <a:bodyPr/>
                    <a:lstStyle/>
                    <a:p>
                      <a:pPr marL="228600" marR="0" algn="just">
                        <a:lnSpc>
                          <a:spcPct val="125000"/>
                        </a:lnSpc>
                        <a:spcBef>
                          <a:spcPts val="0"/>
                        </a:spcBef>
                        <a:spcAft>
                          <a:spcPts val="0"/>
                        </a:spcAft>
                      </a:pPr>
                      <a:r>
                        <a:rPr lang="en-US" sz="1400">
                          <a:effectLst/>
                        </a:rPr>
                        <a:t>Đặt hàng</a:t>
                      </a:r>
                      <a:endParaRPr lang="vi-VN" sz="1400">
                        <a:effectLst/>
                        <a:latin typeface="Times New Roman" panose="02020603050405020304" pitchFamily="18" charset="0"/>
                        <a:ea typeface="Times New Roman" panose="02020603050405020304" pitchFamily="18" charset="0"/>
                      </a:endParaRPr>
                    </a:p>
                  </a:txBody>
                  <a:tcPr marL="47694" marR="47694" marT="0" marB="0"/>
                </a:tc>
                <a:tc>
                  <a:txBody>
                    <a:bodyPr/>
                    <a:lstStyle/>
                    <a:p>
                      <a:pPr marL="228600" marR="0" algn="ctr">
                        <a:lnSpc>
                          <a:spcPct val="125000"/>
                        </a:lnSpc>
                        <a:spcBef>
                          <a:spcPts val="0"/>
                        </a:spcBef>
                        <a:spcAft>
                          <a:spcPts val="0"/>
                        </a:spcAft>
                      </a:pPr>
                      <a:r>
                        <a:rPr lang="en-US" sz="1400">
                          <a:effectLst/>
                        </a:rPr>
                        <a:t>Lưu trữ</a:t>
                      </a:r>
                      <a:endParaRPr lang="vi-VN" sz="1400">
                        <a:effectLst/>
                        <a:latin typeface="Times New Roman" panose="02020603050405020304" pitchFamily="18" charset="0"/>
                        <a:ea typeface="Times New Roman" panose="02020603050405020304" pitchFamily="18" charset="0"/>
                      </a:endParaRPr>
                    </a:p>
                  </a:txBody>
                  <a:tcPr marL="47694" marR="47694" marT="0" marB="0"/>
                </a:tc>
                <a:tc>
                  <a:txBody>
                    <a:bodyPr/>
                    <a:lstStyle/>
                    <a:p>
                      <a:pPr marL="0" marR="0" algn="just">
                        <a:lnSpc>
                          <a:spcPct val="125000"/>
                        </a:lnSpc>
                        <a:spcBef>
                          <a:spcPts val="0"/>
                        </a:spcBef>
                        <a:spcAft>
                          <a:spcPts val="0"/>
                        </a:spcAft>
                      </a:pPr>
                      <a:r>
                        <a:rPr lang="en-US" sz="1400">
                          <a:effectLst/>
                        </a:rPr>
                        <a:t> </a:t>
                      </a:r>
                      <a:endParaRPr lang="vi-VN" sz="1400">
                        <a:effectLst/>
                        <a:latin typeface="Times New Roman" panose="02020603050405020304" pitchFamily="18" charset="0"/>
                        <a:ea typeface="Times New Roman" panose="02020603050405020304" pitchFamily="18" charset="0"/>
                      </a:endParaRPr>
                    </a:p>
                  </a:txBody>
                  <a:tcPr marL="47694" marR="47694" marT="0" marB="0"/>
                </a:tc>
                <a:extLst>
                  <a:ext uri="{0D108BD9-81ED-4DB2-BD59-A6C34878D82A}">
                    <a16:rowId xmlns:a16="http://schemas.microsoft.com/office/drawing/2014/main" val="1710197435"/>
                  </a:ext>
                </a:extLst>
              </a:tr>
              <a:tr h="169567">
                <a:tc>
                  <a:txBody>
                    <a:bodyPr/>
                    <a:lstStyle/>
                    <a:p>
                      <a:pPr marL="0" marR="0" algn="ctr">
                        <a:lnSpc>
                          <a:spcPct val="125000"/>
                        </a:lnSpc>
                        <a:spcBef>
                          <a:spcPts val="0"/>
                        </a:spcBef>
                        <a:spcAft>
                          <a:spcPts val="0"/>
                        </a:spcAft>
                      </a:pPr>
                      <a:r>
                        <a:rPr lang="en-US" sz="1400">
                          <a:effectLst/>
                        </a:rPr>
                        <a:t>7</a:t>
                      </a:r>
                      <a:endParaRPr lang="vi-VN" sz="1400">
                        <a:effectLst/>
                        <a:latin typeface="Times New Roman" panose="02020603050405020304" pitchFamily="18" charset="0"/>
                        <a:ea typeface="Times New Roman" panose="02020603050405020304" pitchFamily="18" charset="0"/>
                      </a:endParaRPr>
                    </a:p>
                  </a:txBody>
                  <a:tcPr marL="47694" marR="47694" marT="0" marB="0"/>
                </a:tc>
                <a:tc>
                  <a:txBody>
                    <a:bodyPr/>
                    <a:lstStyle/>
                    <a:p>
                      <a:pPr marL="228600" marR="0" algn="just">
                        <a:lnSpc>
                          <a:spcPct val="125000"/>
                        </a:lnSpc>
                        <a:spcBef>
                          <a:spcPts val="0"/>
                        </a:spcBef>
                        <a:spcAft>
                          <a:spcPts val="0"/>
                        </a:spcAft>
                      </a:pPr>
                      <a:r>
                        <a:rPr lang="en-US" sz="1400">
                          <a:effectLst/>
                        </a:rPr>
                        <a:t>Thêm đánh giá sản phẩm</a:t>
                      </a:r>
                      <a:endParaRPr lang="vi-VN" sz="1400">
                        <a:effectLst/>
                        <a:latin typeface="Times New Roman" panose="02020603050405020304" pitchFamily="18" charset="0"/>
                        <a:ea typeface="Times New Roman" panose="02020603050405020304" pitchFamily="18" charset="0"/>
                      </a:endParaRPr>
                    </a:p>
                  </a:txBody>
                  <a:tcPr marL="47694" marR="47694" marT="0" marB="0"/>
                </a:tc>
                <a:tc>
                  <a:txBody>
                    <a:bodyPr/>
                    <a:lstStyle/>
                    <a:p>
                      <a:pPr marL="228600" marR="0" algn="ctr">
                        <a:lnSpc>
                          <a:spcPct val="125000"/>
                        </a:lnSpc>
                        <a:spcBef>
                          <a:spcPts val="0"/>
                        </a:spcBef>
                        <a:spcAft>
                          <a:spcPts val="0"/>
                        </a:spcAft>
                      </a:pPr>
                      <a:r>
                        <a:rPr lang="en-US" sz="1400">
                          <a:effectLst/>
                        </a:rPr>
                        <a:t>Lưu trữ</a:t>
                      </a:r>
                      <a:endParaRPr lang="vi-VN" sz="1400">
                        <a:effectLst/>
                        <a:latin typeface="Times New Roman" panose="02020603050405020304" pitchFamily="18" charset="0"/>
                        <a:ea typeface="Times New Roman" panose="02020603050405020304" pitchFamily="18" charset="0"/>
                      </a:endParaRPr>
                    </a:p>
                  </a:txBody>
                  <a:tcPr marL="47694" marR="47694" marT="0" marB="0"/>
                </a:tc>
                <a:tc>
                  <a:txBody>
                    <a:bodyPr/>
                    <a:lstStyle/>
                    <a:p>
                      <a:pPr marL="0" marR="0" algn="just">
                        <a:lnSpc>
                          <a:spcPct val="125000"/>
                        </a:lnSpc>
                        <a:spcBef>
                          <a:spcPts val="0"/>
                        </a:spcBef>
                        <a:spcAft>
                          <a:spcPts val="0"/>
                        </a:spcAft>
                      </a:pPr>
                      <a:r>
                        <a:rPr lang="en-US" sz="1400">
                          <a:effectLst/>
                        </a:rPr>
                        <a:t> </a:t>
                      </a:r>
                      <a:endParaRPr lang="vi-VN" sz="1400">
                        <a:effectLst/>
                        <a:latin typeface="Times New Roman" panose="02020603050405020304" pitchFamily="18" charset="0"/>
                        <a:ea typeface="Times New Roman" panose="02020603050405020304" pitchFamily="18" charset="0"/>
                      </a:endParaRPr>
                    </a:p>
                  </a:txBody>
                  <a:tcPr marL="47694" marR="47694" marT="0" marB="0"/>
                </a:tc>
                <a:extLst>
                  <a:ext uri="{0D108BD9-81ED-4DB2-BD59-A6C34878D82A}">
                    <a16:rowId xmlns:a16="http://schemas.microsoft.com/office/drawing/2014/main" val="1309953532"/>
                  </a:ext>
                </a:extLst>
              </a:tr>
              <a:tr h="169567">
                <a:tc>
                  <a:txBody>
                    <a:bodyPr/>
                    <a:lstStyle/>
                    <a:p>
                      <a:pPr marL="0" marR="0" algn="ctr">
                        <a:lnSpc>
                          <a:spcPct val="125000"/>
                        </a:lnSpc>
                        <a:spcBef>
                          <a:spcPts val="0"/>
                        </a:spcBef>
                        <a:spcAft>
                          <a:spcPts val="0"/>
                        </a:spcAft>
                      </a:pPr>
                      <a:r>
                        <a:rPr lang="en-US" sz="1400">
                          <a:effectLst/>
                        </a:rPr>
                        <a:t>8</a:t>
                      </a:r>
                      <a:endParaRPr lang="vi-VN" sz="1400">
                        <a:effectLst/>
                        <a:latin typeface="Times New Roman" panose="02020603050405020304" pitchFamily="18" charset="0"/>
                        <a:ea typeface="Times New Roman" panose="02020603050405020304" pitchFamily="18" charset="0"/>
                      </a:endParaRPr>
                    </a:p>
                  </a:txBody>
                  <a:tcPr marL="47694" marR="47694" marT="0" marB="0"/>
                </a:tc>
                <a:tc>
                  <a:txBody>
                    <a:bodyPr/>
                    <a:lstStyle/>
                    <a:p>
                      <a:pPr marL="228600" marR="0" algn="just">
                        <a:lnSpc>
                          <a:spcPct val="125000"/>
                        </a:lnSpc>
                        <a:spcBef>
                          <a:spcPts val="0"/>
                        </a:spcBef>
                        <a:spcAft>
                          <a:spcPts val="0"/>
                        </a:spcAft>
                      </a:pPr>
                      <a:r>
                        <a:rPr lang="en-US" sz="1400">
                          <a:effectLst/>
                        </a:rPr>
                        <a:t>Chỉnh sửa thông tin tài khoản</a:t>
                      </a:r>
                      <a:endParaRPr lang="vi-VN" sz="1400">
                        <a:effectLst/>
                        <a:latin typeface="Times New Roman" panose="02020603050405020304" pitchFamily="18" charset="0"/>
                        <a:ea typeface="Times New Roman" panose="02020603050405020304" pitchFamily="18" charset="0"/>
                      </a:endParaRPr>
                    </a:p>
                  </a:txBody>
                  <a:tcPr marL="47694" marR="47694" marT="0" marB="0"/>
                </a:tc>
                <a:tc>
                  <a:txBody>
                    <a:bodyPr/>
                    <a:lstStyle/>
                    <a:p>
                      <a:pPr marL="228600" marR="0" algn="ctr">
                        <a:lnSpc>
                          <a:spcPct val="125000"/>
                        </a:lnSpc>
                        <a:spcBef>
                          <a:spcPts val="0"/>
                        </a:spcBef>
                        <a:spcAft>
                          <a:spcPts val="0"/>
                        </a:spcAft>
                      </a:pPr>
                      <a:r>
                        <a:rPr lang="en-US" sz="1400">
                          <a:effectLst/>
                        </a:rPr>
                        <a:t>Lưu trữ</a:t>
                      </a:r>
                      <a:endParaRPr lang="vi-VN" sz="1400">
                        <a:effectLst/>
                        <a:latin typeface="Times New Roman" panose="02020603050405020304" pitchFamily="18" charset="0"/>
                        <a:ea typeface="Times New Roman" panose="02020603050405020304" pitchFamily="18" charset="0"/>
                      </a:endParaRPr>
                    </a:p>
                  </a:txBody>
                  <a:tcPr marL="47694" marR="47694" marT="0" marB="0"/>
                </a:tc>
                <a:tc>
                  <a:txBody>
                    <a:bodyPr/>
                    <a:lstStyle/>
                    <a:p>
                      <a:pPr marL="0" marR="0" algn="just">
                        <a:lnSpc>
                          <a:spcPct val="125000"/>
                        </a:lnSpc>
                        <a:spcBef>
                          <a:spcPts val="0"/>
                        </a:spcBef>
                        <a:spcAft>
                          <a:spcPts val="0"/>
                        </a:spcAft>
                      </a:pPr>
                      <a:r>
                        <a:rPr lang="en-US" sz="1400">
                          <a:effectLst/>
                        </a:rPr>
                        <a:t> </a:t>
                      </a:r>
                      <a:endParaRPr lang="vi-VN" sz="1400">
                        <a:effectLst/>
                        <a:latin typeface="Times New Roman" panose="02020603050405020304" pitchFamily="18" charset="0"/>
                        <a:ea typeface="Times New Roman" panose="02020603050405020304" pitchFamily="18" charset="0"/>
                      </a:endParaRPr>
                    </a:p>
                  </a:txBody>
                  <a:tcPr marL="47694" marR="47694" marT="0" marB="0"/>
                </a:tc>
                <a:extLst>
                  <a:ext uri="{0D108BD9-81ED-4DB2-BD59-A6C34878D82A}">
                    <a16:rowId xmlns:a16="http://schemas.microsoft.com/office/drawing/2014/main" val="295029495"/>
                  </a:ext>
                </a:extLst>
              </a:tr>
              <a:tr h="356696">
                <a:tc>
                  <a:txBody>
                    <a:bodyPr/>
                    <a:lstStyle/>
                    <a:p>
                      <a:pPr marL="0" marR="0" algn="ctr">
                        <a:lnSpc>
                          <a:spcPct val="125000"/>
                        </a:lnSpc>
                        <a:spcBef>
                          <a:spcPts val="0"/>
                        </a:spcBef>
                        <a:spcAft>
                          <a:spcPts val="0"/>
                        </a:spcAft>
                      </a:pPr>
                      <a:r>
                        <a:rPr lang="en-US" sz="1400">
                          <a:effectLst/>
                        </a:rPr>
                        <a:t>9</a:t>
                      </a:r>
                      <a:endParaRPr lang="vi-VN" sz="1400">
                        <a:effectLst/>
                        <a:latin typeface="Times New Roman" panose="02020603050405020304" pitchFamily="18" charset="0"/>
                        <a:ea typeface="Times New Roman" panose="02020603050405020304" pitchFamily="18" charset="0"/>
                      </a:endParaRPr>
                    </a:p>
                  </a:txBody>
                  <a:tcPr marL="47694" marR="47694" marT="0" marB="0"/>
                </a:tc>
                <a:tc>
                  <a:txBody>
                    <a:bodyPr/>
                    <a:lstStyle/>
                    <a:p>
                      <a:pPr marL="228600" marR="0" algn="just">
                        <a:lnSpc>
                          <a:spcPct val="125000"/>
                        </a:lnSpc>
                        <a:spcBef>
                          <a:spcPts val="0"/>
                        </a:spcBef>
                        <a:spcAft>
                          <a:spcPts val="0"/>
                        </a:spcAft>
                      </a:pPr>
                      <a:r>
                        <a:rPr lang="en-US" sz="1400">
                          <a:effectLst/>
                        </a:rPr>
                        <a:t>Tính tổng giá trị đơn hàng dựa trên giá hiện tại của sản phẩm</a:t>
                      </a:r>
                      <a:endParaRPr lang="vi-VN" sz="1400">
                        <a:effectLst/>
                        <a:latin typeface="Times New Roman" panose="02020603050405020304" pitchFamily="18" charset="0"/>
                        <a:ea typeface="Times New Roman" panose="02020603050405020304" pitchFamily="18" charset="0"/>
                      </a:endParaRPr>
                    </a:p>
                  </a:txBody>
                  <a:tcPr marL="47694" marR="47694" marT="0" marB="0"/>
                </a:tc>
                <a:tc>
                  <a:txBody>
                    <a:bodyPr/>
                    <a:lstStyle/>
                    <a:p>
                      <a:pPr marL="228600" marR="0" algn="ctr">
                        <a:lnSpc>
                          <a:spcPct val="125000"/>
                        </a:lnSpc>
                        <a:spcBef>
                          <a:spcPts val="0"/>
                        </a:spcBef>
                        <a:spcAft>
                          <a:spcPts val="0"/>
                        </a:spcAft>
                      </a:pPr>
                      <a:r>
                        <a:rPr lang="en-US" sz="1400">
                          <a:effectLst/>
                        </a:rPr>
                        <a:t>Tính toán</a:t>
                      </a:r>
                      <a:endParaRPr lang="vi-VN" sz="1400">
                        <a:effectLst/>
                        <a:latin typeface="Times New Roman" panose="02020603050405020304" pitchFamily="18" charset="0"/>
                        <a:ea typeface="Times New Roman" panose="02020603050405020304" pitchFamily="18" charset="0"/>
                      </a:endParaRPr>
                    </a:p>
                  </a:txBody>
                  <a:tcPr marL="47694" marR="47694" marT="0" marB="0"/>
                </a:tc>
                <a:tc>
                  <a:txBody>
                    <a:bodyPr/>
                    <a:lstStyle/>
                    <a:p>
                      <a:pPr marL="0" marR="0" algn="just">
                        <a:lnSpc>
                          <a:spcPct val="125000"/>
                        </a:lnSpc>
                        <a:spcBef>
                          <a:spcPts val="0"/>
                        </a:spcBef>
                        <a:spcAft>
                          <a:spcPts val="0"/>
                        </a:spcAft>
                      </a:pPr>
                      <a:r>
                        <a:rPr lang="en-US" sz="1400">
                          <a:effectLst/>
                        </a:rPr>
                        <a:t> </a:t>
                      </a:r>
                      <a:endParaRPr lang="vi-VN" sz="1400">
                        <a:effectLst/>
                        <a:latin typeface="Times New Roman" panose="02020603050405020304" pitchFamily="18" charset="0"/>
                        <a:ea typeface="Times New Roman" panose="02020603050405020304" pitchFamily="18" charset="0"/>
                      </a:endParaRPr>
                    </a:p>
                  </a:txBody>
                  <a:tcPr marL="47694" marR="47694" marT="0" marB="0"/>
                </a:tc>
                <a:extLst>
                  <a:ext uri="{0D108BD9-81ED-4DB2-BD59-A6C34878D82A}">
                    <a16:rowId xmlns:a16="http://schemas.microsoft.com/office/drawing/2014/main" val="1268267678"/>
                  </a:ext>
                </a:extLst>
              </a:tr>
            </a:tbl>
          </a:graphicData>
        </a:graphic>
      </p:graphicFrame>
    </p:spTree>
    <p:extLst>
      <p:ext uri="{BB962C8B-B14F-4D97-AF65-F5344CB8AC3E}">
        <p14:creationId xmlns:p14="http://schemas.microsoft.com/office/powerpoint/2010/main" val="2144004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30" name="Google Shape;130;p1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22</a:t>
            </a:fld>
            <a:endParaRPr/>
          </a:p>
        </p:txBody>
      </p:sp>
      <p:sp>
        <p:nvSpPr>
          <p:cNvPr id="128" name="Google Shape;128;p19"/>
          <p:cNvSpPr txBox="1">
            <a:spLocks noGrp="1"/>
          </p:cNvSpPr>
          <p:nvPr>
            <p:ph type="title" idx="4294967295"/>
          </p:nvPr>
        </p:nvSpPr>
        <p:spPr>
          <a:xfrm>
            <a:off x="1442212" y="117179"/>
            <a:ext cx="6738938" cy="47329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solidFill>
                  <a:schemeClr val="accent1"/>
                </a:solidFill>
              </a:rPr>
              <a:t>Xác định yêu cầu</a:t>
            </a:r>
            <a:endParaRPr dirty="0">
              <a:solidFill>
                <a:schemeClr val="accent1"/>
              </a:solidFill>
            </a:endParaRPr>
          </a:p>
        </p:txBody>
      </p:sp>
      <p:sp>
        <p:nvSpPr>
          <p:cNvPr id="4" name="TextBox 3">
            <a:extLst>
              <a:ext uri="{FF2B5EF4-FFF2-40B4-BE49-F238E27FC236}">
                <a16:creationId xmlns:a16="http://schemas.microsoft.com/office/drawing/2014/main" id="{D34D3FA3-E29A-91EB-4E3E-71730A12EF70}"/>
              </a:ext>
            </a:extLst>
          </p:cNvPr>
          <p:cNvSpPr txBox="1"/>
          <p:nvPr/>
        </p:nvSpPr>
        <p:spPr>
          <a:xfrm>
            <a:off x="726687" y="498520"/>
            <a:ext cx="6030951" cy="376834"/>
          </a:xfrm>
          <a:prstGeom prst="rect">
            <a:avLst/>
          </a:prstGeom>
          <a:noFill/>
        </p:spPr>
        <p:txBody>
          <a:bodyPr wrap="square">
            <a:spAutoFit/>
          </a:bodyPr>
          <a:lstStyle/>
          <a:p>
            <a:pPr marL="914400" marR="237490" lvl="2" algn="just">
              <a:lnSpc>
                <a:spcPct val="150000"/>
              </a:lnSpc>
              <a:spcBef>
                <a:spcPts val="440"/>
              </a:spcBef>
              <a:spcAft>
                <a:spcPts val="0"/>
              </a:spcAft>
            </a:pPr>
            <a:r>
              <a:rPr lang="en-US" sz="1400" b="1">
                <a:effectLst/>
                <a:latin typeface="+mn-lt"/>
                <a:ea typeface="Times New Roman" panose="02020603050405020304" pitchFamily="18" charset="0"/>
              </a:rPr>
              <a:t>Yêu cầu chức năng nghiệp vụ phía quản trị</a:t>
            </a:r>
            <a:endParaRPr lang="vi-VN" sz="1400">
              <a:effectLst/>
              <a:latin typeface="+mn-lt"/>
              <a:ea typeface="Times New Roman" panose="02020603050405020304" pitchFamily="18" charset="0"/>
            </a:endParaRPr>
          </a:p>
        </p:txBody>
      </p:sp>
      <p:graphicFrame>
        <p:nvGraphicFramePr>
          <p:cNvPr id="2" name="Table 1">
            <a:extLst>
              <a:ext uri="{FF2B5EF4-FFF2-40B4-BE49-F238E27FC236}">
                <a16:creationId xmlns:a16="http://schemas.microsoft.com/office/drawing/2014/main" id="{8AD4F622-8A87-5DF0-75EE-3C7E1F08468A}"/>
              </a:ext>
            </a:extLst>
          </p:cNvPr>
          <p:cNvGraphicFramePr>
            <a:graphicFrameLocks noGrp="1"/>
          </p:cNvGraphicFramePr>
          <p:nvPr>
            <p:extLst>
              <p:ext uri="{D42A27DB-BD31-4B8C-83A1-F6EECF244321}">
                <p14:modId xmlns:p14="http://schemas.microsoft.com/office/powerpoint/2010/main" val="1395262552"/>
              </p:ext>
            </p:extLst>
          </p:nvPr>
        </p:nvGraphicFramePr>
        <p:xfrm>
          <a:off x="1561171" y="916082"/>
          <a:ext cx="7069873" cy="3728901"/>
        </p:xfrm>
        <a:graphic>
          <a:graphicData uri="http://schemas.openxmlformats.org/drawingml/2006/table">
            <a:tbl>
              <a:tblPr firstRow="1" firstCol="1" bandRow="1">
                <a:tableStyleId>{918E7EF0-30BA-47A9-9E73-536E6FB35545}</a:tableStyleId>
              </a:tblPr>
              <a:tblGrid>
                <a:gridCol w="603287">
                  <a:extLst>
                    <a:ext uri="{9D8B030D-6E8A-4147-A177-3AD203B41FA5}">
                      <a16:colId xmlns:a16="http://schemas.microsoft.com/office/drawing/2014/main" val="339427954"/>
                    </a:ext>
                  </a:extLst>
                </a:gridCol>
                <a:gridCol w="3440779">
                  <a:extLst>
                    <a:ext uri="{9D8B030D-6E8A-4147-A177-3AD203B41FA5}">
                      <a16:colId xmlns:a16="http://schemas.microsoft.com/office/drawing/2014/main" val="2322186485"/>
                    </a:ext>
                  </a:extLst>
                </a:gridCol>
                <a:gridCol w="1908704">
                  <a:extLst>
                    <a:ext uri="{9D8B030D-6E8A-4147-A177-3AD203B41FA5}">
                      <a16:colId xmlns:a16="http://schemas.microsoft.com/office/drawing/2014/main" val="32423364"/>
                    </a:ext>
                  </a:extLst>
                </a:gridCol>
                <a:gridCol w="1117103">
                  <a:extLst>
                    <a:ext uri="{9D8B030D-6E8A-4147-A177-3AD203B41FA5}">
                      <a16:colId xmlns:a16="http://schemas.microsoft.com/office/drawing/2014/main" val="2874492821"/>
                    </a:ext>
                  </a:extLst>
                </a:gridCol>
              </a:tblGrid>
              <a:tr h="256637">
                <a:tc>
                  <a:txBody>
                    <a:bodyPr/>
                    <a:lstStyle/>
                    <a:p>
                      <a:pPr marL="0" marR="0" algn="ctr">
                        <a:lnSpc>
                          <a:spcPct val="125000"/>
                        </a:lnSpc>
                        <a:spcBef>
                          <a:spcPts val="0"/>
                        </a:spcBef>
                        <a:spcAft>
                          <a:spcPts val="0"/>
                        </a:spcAft>
                      </a:pPr>
                      <a:r>
                        <a:rPr lang="en-US" sz="1400">
                          <a:effectLst/>
                        </a:rPr>
                        <a:t>STT</a:t>
                      </a:r>
                      <a:endParaRPr lang="vi-VN" sz="1400">
                        <a:effectLst/>
                        <a:latin typeface="Times New Roman" panose="02020603050405020304" pitchFamily="18" charset="0"/>
                        <a:ea typeface="Times New Roman" panose="02020603050405020304" pitchFamily="18" charset="0"/>
                      </a:endParaRPr>
                    </a:p>
                  </a:txBody>
                  <a:tcPr marL="58258" marR="58258" marT="0" marB="0"/>
                </a:tc>
                <a:tc>
                  <a:txBody>
                    <a:bodyPr/>
                    <a:lstStyle/>
                    <a:p>
                      <a:pPr marL="0" marR="0" algn="ctr">
                        <a:lnSpc>
                          <a:spcPct val="125000"/>
                        </a:lnSpc>
                        <a:spcBef>
                          <a:spcPts val="0"/>
                        </a:spcBef>
                        <a:spcAft>
                          <a:spcPts val="0"/>
                        </a:spcAft>
                      </a:pPr>
                      <a:r>
                        <a:rPr lang="en-US" sz="1400">
                          <a:effectLst/>
                        </a:rPr>
                        <a:t>Yêu cầu nghiệp vụ</a:t>
                      </a:r>
                      <a:endParaRPr lang="vi-VN" sz="1400">
                        <a:effectLst/>
                        <a:latin typeface="Times New Roman" panose="02020603050405020304" pitchFamily="18" charset="0"/>
                        <a:ea typeface="Times New Roman" panose="02020603050405020304" pitchFamily="18" charset="0"/>
                      </a:endParaRPr>
                    </a:p>
                  </a:txBody>
                  <a:tcPr marL="58258" marR="58258" marT="0" marB="0"/>
                </a:tc>
                <a:tc>
                  <a:txBody>
                    <a:bodyPr/>
                    <a:lstStyle/>
                    <a:p>
                      <a:pPr marL="0" marR="0" algn="ctr">
                        <a:lnSpc>
                          <a:spcPct val="125000"/>
                        </a:lnSpc>
                        <a:spcBef>
                          <a:spcPts val="0"/>
                        </a:spcBef>
                        <a:spcAft>
                          <a:spcPts val="0"/>
                        </a:spcAft>
                      </a:pPr>
                      <a:r>
                        <a:rPr lang="en-US" sz="1400">
                          <a:effectLst/>
                        </a:rPr>
                        <a:t>Loại yêu cầu</a:t>
                      </a:r>
                      <a:endParaRPr lang="vi-VN" sz="1400">
                        <a:effectLst/>
                        <a:latin typeface="Times New Roman" panose="02020603050405020304" pitchFamily="18" charset="0"/>
                        <a:ea typeface="Times New Roman" panose="02020603050405020304" pitchFamily="18" charset="0"/>
                      </a:endParaRPr>
                    </a:p>
                  </a:txBody>
                  <a:tcPr marL="58258" marR="58258" marT="0" marB="0"/>
                </a:tc>
                <a:tc>
                  <a:txBody>
                    <a:bodyPr/>
                    <a:lstStyle/>
                    <a:p>
                      <a:pPr marL="0" marR="0" algn="ctr">
                        <a:lnSpc>
                          <a:spcPct val="125000"/>
                        </a:lnSpc>
                        <a:spcBef>
                          <a:spcPts val="0"/>
                        </a:spcBef>
                        <a:spcAft>
                          <a:spcPts val="0"/>
                        </a:spcAft>
                      </a:pPr>
                      <a:r>
                        <a:rPr lang="en-US" sz="1400">
                          <a:effectLst/>
                        </a:rPr>
                        <a:t>Ghi chú</a:t>
                      </a:r>
                      <a:endParaRPr lang="vi-VN" sz="1400">
                        <a:effectLst/>
                        <a:latin typeface="Times New Roman" panose="02020603050405020304" pitchFamily="18" charset="0"/>
                        <a:ea typeface="Times New Roman" panose="02020603050405020304" pitchFamily="18" charset="0"/>
                      </a:endParaRPr>
                    </a:p>
                  </a:txBody>
                  <a:tcPr marL="58258" marR="58258" marT="0" marB="0"/>
                </a:tc>
                <a:extLst>
                  <a:ext uri="{0D108BD9-81ED-4DB2-BD59-A6C34878D82A}">
                    <a16:rowId xmlns:a16="http://schemas.microsoft.com/office/drawing/2014/main" val="1121633596"/>
                  </a:ext>
                </a:extLst>
              </a:tr>
              <a:tr h="426158">
                <a:tc>
                  <a:txBody>
                    <a:bodyPr/>
                    <a:lstStyle/>
                    <a:p>
                      <a:pPr marL="0" marR="0" algn="ctr">
                        <a:lnSpc>
                          <a:spcPct val="125000"/>
                        </a:lnSpc>
                        <a:spcBef>
                          <a:spcPts val="0"/>
                        </a:spcBef>
                        <a:spcAft>
                          <a:spcPts val="0"/>
                        </a:spcAft>
                      </a:pPr>
                      <a:r>
                        <a:rPr lang="en-US" sz="1400">
                          <a:effectLst/>
                        </a:rPr>
                        <a:t>1</a:t>
                      </a:r>
                      <a:endParaRPr lang="vi-VN" sz="1400">
                        <a:effectLst/>
                        <a:latin typeface="Times New Roman" panose="02020603050405020304" pitchFamily="18" charset="0"/>
                        <a:ea typeface="Times New Roman" panose="02020603050405020304" pitchFamily="18" charset="0"/>
                      </a:endParaRPr>
                    </a:p>
                  </a:txBody>
                  <a:tcPr marL="58258" marR="58258" marT="0" marB="0"/>
                </a:tc>
                <a:tc>
                  <a:txBody>
                    <a:bodyPr/>
                    <a:lstStyle/>
                    <a:p>
                      <a:pPr marL="0" marR="0" algn="just">
                        <a:lnSpc>
                          <a:spcPct val="125000"/>
                        </a:lnSpc>
                        <a:spcBef>
                          <a:spcPts val="0"/>
                        </a:spcBef>
                        <a:spcAft>
                          <a:spcPts val="0"/>
                        </a:spcAft>
                      </a:pPr>
                      <a:r>
                        <a:rPr lang="en-US" sz="1400">
                          <a:effectLst/>
                        </a:rPr>
                        <a:t>Thêm, chỉnh sửa thông tin sản phẩm mới</a:t>
                      </a:r>
                      <a:endParaRPr lang="vi-VN" sz="1400">
                        <a:effectLst/>
                        <a:latin typeface="Times New Roman" panose="02020603050405020304" pitchFamily="18" charset="0"/>
                        <a:ea typeface="Times New Roman" panose="02020603050405020304" pitchFamily="18" charset="0"/>
                      </a:endParaRPr>
                    </a:p>
                  </a:txBody>
                  <a:tcPr marL="58258" marR="58258" marT="0" marB="0"/>
                </a:tc>
                <a:tc>
                  <a:txBody>
                    <a:bodyPr/>
                    <a:lstStyle/>
                    <a:p>
                      <a:pPr marL="0" marR="0" algn="ctr">
                        <a:lnSpc>
                          <a:spcPct val="125000"/>
                        </a:lnSpc>
                        <a:spcBef>
                          <a:spcPts val="0"/>
                        </a:spcBef>
                        <a:spcAft>
                          <a:spcPts val="0"/>
                        </a:spcAft>
                      </a:pPr>
                      <a:r>
                        <a:rPr lang="en-US" sz="1400">
                          <a:effectLst/>
                        </a:rPr>
                        <a:t>Lưu trữ</a:t>
                      </a:r>
                      <a:endParaRPr lang="vi-VN" sz="1400">
                        <a:effectLst/>
                        <a:latin typeface="Times New Roman" panose="02020603050405020304" pitchFamily="18" charset="0"/>
                        <a:ea typeface="Times New Roman" panose="02020603050405020304" pitchFamily="18" charset="0"/>
                      </a:endParaRPr>
                    </a:p>
                  </a:txBody>
                  <a:tcPr marL="58258" marR="58258" marT="0" marB="0"/>
                </a:tc>
                <a:tc>
                  <a:txBody>
                    <a:bodyPr/>
                    <a:lstStyle/>
                    <a:p>
                      <a:pPr marL="0" marR="0" algn="just">
                        <a:lnSpc>
                          <a:spcPct val="125000"/>
                        </a:lnSpc>
                        <a:spcBef>
                          <a:spcPts val="0"/>
                        </a:spcBef>
                        <a:spcAft>
                          <a:spcPts val="0"/>
                        </a:spcAft>
                      </a:pPr>
                      <a:r>
                        <a:rPr lang="en-US" sz="1400">
                          <a:effectLst/>
                        </a:rPr>
                        <a:t> </a:t>
                      </a:r>
                      <a:endParaRPr lang="vi-VN" sz="1400">
                        <a:effectLst/>
                        <a:latin typeface="Times New Roman" panose="02020603050405020304" pitchFamily="18" charset="0"/>
                        <a:ea typeface="Times New Roman" panose="02020603050405020304" pitchFamily="18" charset="0"/>
                      </a:endParaRPr>
                    </a:p>
                  </a:txBody>
                  <a:tcPr marL="58258" marR="58258" marT="0" marB="0"/>
                </a:tc>
                <a:extLst>
                  <a:ext uri="{0D108BD9-81ED-4DB2-BD59-A6C34878D82A}">
                    <a16:rowId xmlns:a16="http://schemas.microsoft.com/office/drawing/2014/main" val="586562925"/>
                  </a:ext>
                </a:extLst>
              </a:tr>
              <a:tr h="256637">
                <a:tc>
                  <a:txBody>
                    <a:bodyPr/>
                    <a:lstStyle/>
                    <a:p>
                      <a:pPr marL="0" marR="0" algn="ctr">
                        <a:lnSpc>
                          <a:spcPct val="125000"/>
                        </a:lnSpc>
                        <a:spcBef>
                          <a:spcPts val="0"/>
                        </a:spcBef>
                        <a:spcAft>
                          <a:spcPts val="0"/>
                        </a:spcAft>
                      </a:pPr>
                      <a:r>
                        <a:rPr lang="en-US" sz="1400">
                          <a:effectLst/>
                        </a:rPr>
                        <a:t>2</a:t>
                      </a:r>
                      <a:endParaRPr lang="vi-VN" sz="1400">
                        <a:effectLst/>
                        <a:latin typeface="Times New Roman" panose="02020603050405020304" pitchFamily="18" charset="0"/>
                        <a:ea typeface="Times New Roman" panose="02020603050405020304" pitchFamily="18" charset="0"/>
                      </a:endParaRPr>
                    </a:p>
                  </a:txBody>
                  <a:tcPr marL="58258" marR="58258" marT="0" marB="0"/>
                </a:tc>
                <a:tc>
                  <a:txBody>
                    <a:bodyPr/>
                    <a:lstStyle/>
                    <a:p>
                      <a:pPr marL="0" marR="0" algn="just">
                        <a:lnSpc>
                          <a:spcPct val="125000"/>
                        </a:lnSpc>
                        <a:spcBef>
                          <a:spcPts val="0"/>
                        </a:spcBef>
                        <a:spcAft>
                          <a:spcPts val="0"/>
                        </a:spcAft>
                      </a:pPr>
                      <a:r>
                        <a:rPr lang="en-US" sz="1400">
                          <a:effectLst/>
                        </a:rPr>
                        <a:t>Thêm thông tin tài khoản mới</a:t>
                      </a:r>
                      <a:endParaRPr lang="vi-VN" sz="1400">
                        <a:effectLst/>
                        <a:latin typeface="Times New Roman" panose="02020603050405020304" pitchFamily="18" charset="0"/>
                        <a:ea typeface="Times New Roman" panose="02020603050405020304" pitchFamily="18" charset="0"/>
                      </a:endParaRPr>
                    </a:p>
                  </a:txBody>
                  <a:tcPr marL="58258" marR="58258" marT="0" marB="0"/>
                </a:tc>
                <a:tc>
                  <a:txBody>
                    <a:bodyPr/>
                    <a:lstStyle/>
                    <a:p>
                      <a:pPr marL="0" marR="0" algn="ctr">
                        <a:lnSpc>
                          <a:spcPct val="125000"/>
                        </a:lnSpc>
                        <a:spcBef>
                          <a:spcPts val="0"/>
                        </a:spcBef>
                        <a:spcAft>
                          <a:spcPts val="0"/>
                        </a:spcAft>
                      </a:pPr>
                      <a:r>
                        <a:rPr lang="en-US" sz="1400">
                          <a:effectLst/>
                        </a:rPr>
                        <a:t>Lưu trữ</a:t>
                      </a:r>
                      <a:endParaRPr lang="vi-VN" sz="1400">
                        <a:effectLst/>
                        <a:latin typeface="Times New Roman" panose="02020603050405020304" pitchFamily="18" charset="0"/>
                        <a:ea typeface="Times New Roman" panose="02020603050405020304" pitchFamily="18" charset="0"/>
                      </a:endParaRPr>
                    </a:p>
                  </a:txBody>
                  <a:tcPr marL="58258" marR="58258" marT="0" marB="0"/>
                </a:tc>
                <a:tc>
                  <a:txBody>
                    <a:bodyPr/>
                    <a:lstStyle/>
                    <a:p>
                      <a:pPr marL="0" marR="0" algn="just">
                        <a:lnSpc>
                          <a:spcPct val="125000"/>
                        </a:lnSpc>
                        <a:spcBef>
                          <a:spcPts val="0"/>
                        </a:spcBef>
                        <a:spcAft>
                          <a:spcPts val="0"/>
                        </a:spcAft>
                      </a:pPr>
                      <a:r>
                        <a:rPr lang="en-US" sz="1400">
                          <a:effectLst/>
                        </a:rPr>
                        <a:t> </a:t>
                      </a:r>
                      <a:endParaRPr lang="vi-VN" sz="1400">
                        <a:effectLst/>
                        <a:latin typeface="Times New Roman" panose="02020603050405020304" pitchFamily="18" charset="0"/>
                        <a:ea typeface="Times New Roman" panose="02020603050405020304" pitchFamily="18" charset="0"/>
                      </a:endParaRPr>
                    </a:p>
                  </a:txBody>
                  <a:tcPr marL="58258" marR="58258" marT="0" marB="0"/>
                </a:tc>
                <a:extLst>
                  <a:ext uri="{0D108BD9-81ED-4DB2-BD59-A6C34878D82A}">
                    <a16:rowId xmlns:a16="http://schemas.microsoft.com/office/drawing/2014/main" val="2486164291"/>
                  </a:ext>
                </a:extLst>
              </a:tr>
              <a:tr h="426158">
                <a:tc>
                  <a:txBody>
                    <a:bodyPr/>
                    <a:lstStyle/>
                    <a:p>
                      <a:pPr marL="0" marR="0" algn="ctr">
                        <a:lnSpc>
                          <a:spcPct val="125000"/>
                        </a:lnSpc>
                        <a:spcBef>
                          <a:spcPts val="0"/>
                        </a:spcBef>
                        <a:spcAft>
                          <a:spcPts val="0"/>
                        </a:spcAft>
                      </a:pPr>
                      <a:r>
                        <a:rPr lang="en-US" sz="1400">
                          <a:effectLst/>
                        </a:rPr>
                        <a:t>3</a:t>
                      </a:r>
                      <a:endParaRPr lang="vi-VN" sz="1400">
                        <a:effectLst/>
                        <a:latin typeface="Times New Roman" panose="02020603050405020304" pitchFamily="18" charset="0"/>
                        <a:ea typeface="Times New Roman" panose="02020603050405020304" pitchFamily="18" charset="0"/>
                      </a:endParaRPr>
                    </a:p>
                  </a:txBody>
                  <a:tcPr marL="58258" marR="58258" marT="0" marB="0"/>
                </a:tc>
                <a:tc>
                  <a:txBody>
                    <a:bodyPr/>
                    <a:lstStyle/>
                    <a:p>
                      <a:pPr marL="0" marR="0" algn="just">
                        <a:lnSpc>
                          <a:spcPct val="125000"/>
                        </a:lnSpc>
                        <a:spcBef>
                          <a:spcPts val="0"/>
                        </a:spcBef>
                        <a:spcAft>
                          <a:spcPts val="0"/>
                        </a:spcAft>
                      </a:pPr>
                      <a:r>
                        <a:rPr lang="en-US" sz="1400">
                          <a:effectLst/>
                        </a:rPr>
                        <a:t>Thêm, chỉnh sửa thông tin danh mục mới</a:t>
                      </a:r>
                      <a:endParaRPr lang="vi-VN" sz="1400">
                        <a:effectLst/>
                        <a:latin typeface="Times New Roman" panose="02020603050405020304" pitchFamily="18" charset="0"/>
                        <a:ea typeface="Times New Roman" panose="02020603050405020304" pitchFamily="18" charset="0"/>
                      </a:endParaRPr>
                    </a:p>
                  </a:txBody>
                  <a:tcPr marL="58258" marR="58258" marT="0" marB="0"/>
                </a:tc>
                <a:tc>
                  <a:txBody>
                    <a:bodyPr/>
                    <a:lstStyle/>
                    <a:p>
                      <a:pPr marL="0" marR="0" algn="ctr">
                        <a:lnSpc>
                          <a:spcPct val="125000"/>
                        </a:lnSpc>
                        <a:spcBef>
                          <a:spcPts val="0"/>
                        </a:spcBef>
                        <a:spcAft>
                          <a:spcPts val="0"/>
                        </a:spcAft>
                      </a:pPr>
                      <a:r>
                        <a:rPr lang="en-US" sz="1400">
                          <a:effectLst/>
                        </a:rPr>
                        <a:t>Lưu trữ</a:t>
                      </a:r>
                      <a:endParaRPr lang="vi-VN" sz="1400">
                        <a:effectLst/>
                        <a:latin typeface="Times New Roman" panose="02020603050405020304" pitchFamily="18" charset="0"/>
                        <a:ea typeface="Times New Roman" panose="02020603050405020304" pitchFamily="18" charset="0"/>
                      </a:endParaRPr>
                    </a:p>
                  </a:txBody>
                  <a:tcPr marL="58258" marR="58258" marT="0" marB="0"/>
                </a:tc>
                <a:tc>
                  <a:txBody>
                    <a:bodyPr/>
                    <a:lstStyle/>
                    <a:p>
                      <a:pPr marL="0" marR="0" algn="just">
                        <a:lnSpc>
                          <a:spcPct val="125000"/>
                        </a:lnSpc>
                        <a:spcBef>
                          <a:spcPts val="0"/>
                        </a:spcBef>
                        <a:spcAft>
                          <a:spcPts val="0"/>
                        </a:spcAft>
                      </a:pPr>
                      <a:r>
                        <a:rPr lang="en-US" sz="1400">
                          <a:effectLst/>
                        </a:rPr>
                        <a:t> </a:t>
                      </a:r>
                      <a:endParaRPr lang="vi-VN" sz="1400">
                        <a:effectLst/>
                        <a:latin typeface="Times New Roman" panose="02020603050405020304" pitchFamily="18" charset="0"/>
                        <a:ea typeface="Times New Roman" panose="02020603050405020304" pitchFamily="18" charset="0"/>
                      </a:endParaRPr>
                    </a:p>
                  </a:txBody>
                  <a:tcPr marL="58258" marR="58258" marT="0" marB="0"/>
                </a:tc>
                <a:extLst>
                  <a:ext uri="{0D108BD9-81ED-4DB2-BD59-A6C34878D82A}">
                    <a16:rowId xmlns:a16="http://schemas.microsoft.com/office/drawing/2014/main" val="2796728940"/>
                  </a:ext>
                </a:extLst>
              </a:tr>
              <a:tr h="256637">
                <a:tc>
                  <a:txBody>
                    <a:bodyPr/>
                    <a:lstStyle/>
                    <a:p>
                      <a:pPr marL="0" marR="0" algn="ctr">
                        <a:lnSpc>
                          <a:spcPct val="125000"/>
                        </a:lnSpc>
                        <a:spcBef>
                          <a:spcPts val="0"/>
                        </a:spcBef>
                        <a:spcAft>
                          <a:spcPts val="0"/>
                        </a:spcAft>
                      </a:pPr>
                      <a:r>
                        <a:rPr lang="en-US" sz="1400">
                          <a:effectLst/>
                        </a:rPr>
                        <a:t>4</a:t>
                      </a:r>
                      <a:endParaRPr lang="vi-VN" sz="1400">
                        <a:effectLst/>
                        <a:latin typeface="Times New Roman" panose="02020603050405020304" pitchFamily="18" charset="0"/>
                        <a:ea typeface="Times New Roman" panose="02020603050405020304" pitchFamily="18" charset="0"/>
                      </a:endParaRPr>
                    </a:p>
                  </a:txBody>
                  <a:tcPr marL="58258" marR="58258" marT="0" marB="0"/>
                </a:tc>
                <a:tc>
                  <a:txBody>
                    <a:bodyPr/>
                    <a:lstStyle/>
                    <a:p>
                      <a:pPr marL="0" marR="0" algn="just">
                        <a:lnSpc>
                          <a:spcPct val="125000"/>
                        </a:lnSpc>
                        <a:spcBef>
                          <a:spcPts val="0"/>
                        </a:spcBef>
                        <a:spcAft>
                          <a:spcPts val="0"/>
                        </a:spcAft>
                      </a:pPr>
                      <a:r>
                        <a:rPr lang="en-US" sz="1400">
                          <a:effectLst/>
                        </a:rPr>
                        <a:t>Xác nhận, hủy đơn hàng</a:t>
                      </a:r>
                      <a:endParaRPr lang="vi-VN" sz="1400">
                        <a:effectLst/>
                        <a:latin typeface="Times New Roman" panose="02020603050405020304" pitchFamily="18" charset="0"/>
                        <a:ea typeface="Times New Roman" panose="02020603050405020304" pitchFamily="18" charset="0"/>
                      </a:endParaRPr>
                    </a:p>
                  </a:txBody>
                  <a:tcPr marL="58258" marR="58258" marT="0" marB="0"/>
                </a:tc>
                <a:tc>
                  <a:txBody>
                    <a:bodyPr/>
                    <a:lstStyle/>
                    <a:p>
                      <a:pPr marL="0" marR="0" algn="ctr">
                        <a:lnSpc>
                          <a:spcPct val="125000"/>
                        </a:lnSpc>
                        <a:spcBef>
                          <a:spcPts val="0"/>
                        </a:spcBef>
                        <a:spcAft>
                          <a:spcPts val="0"/>
                        </a:spcAft>
                      </a:pPr>
                      <a:r>
                        <a:rPr lang="en-US" sz="1400">
                          <a:effectLst/>
                        </a:rPr>
                        <a:t>Lưu trữ</a:t>
                      </a:r>
                      <a:endParaRPr lang="vi-VN" sz="1400">
                        <a:effectLst/>
                        <a:latin typeface="Times New Roman" panose="02020603050405020304" pitchFamily="18" charset="0"/>
                        <a:ea typeface="Times New Roman" panose="02020603050405020304" pitchFamily="18" charset="0"/>
                      </a:endParaRPr>
                    </a:p>
                  </a:txBody>
                  <a:tcPr marL="58258" marR="58258" marT="0" marB="0"/>
                </a:tc>
                <a:tc>
                  <a:txBody>
                    <a:bodyPr/>
                    <a:lstStyle/>
                    <a:p>
                      <a:pPr marL="0" marR="0" algn="just">
                        <a:lnSpc>
                          <a:spcPct val="125000"/>
                        </a:lnSpc>
                        <a:spcBef>
                          <a:spcPts val="0"/>
                        </a:spcBef>
                        <a:spcAft>
                          <a:spcPts val="0"/>
                        </a:spcAft>
                      </a:pPr>
                      <a:r>
                        <a:rPr lang="en-US" sz="1400">
                          <a:effectLst/>
                        </a:rPr>
                        <a:t> </a:t>
                      </a:r>
                      <a:endParaRPr lang="vi-VN" sz="1400">
                        <a:effectLst/>
                        <a:latin typeface="Times New Roman" panose="02020603050405020304" pitchFamily="18" charset="0"/>
                        <a:ea typeface="Times New Roman" panose="02020603050405020304" pitchFamily="18" charset="0"/>
                      </a:endParaRPr>
                    </a:p>
                  </a:txBody>
                  <a:tcPr marL="58258" marR="58258" marT="0" marB="0"/>
                </a:tc>
                <a:extLst>
                  <a:ext uri="{0D108BD9-81ED-4DB2-BD59-A6C34878D82A}">
                    <a16:rowId xmlns:a16="http://schemas.microsoft.com/office/drawing/2014/main" val="2038835288"/>
                  </a:ext>
                </a:extLst>
              </a:tr>
              <a:tr h="256637">
                <a:tc>
                  <a:txBody>
                    <a:bodyPr/>
                    <a:lstStyle/>
                    <a:p>
                      <a:pPr marL="0" marR="0" algn="ctr">
                        <a:lnSpc>
                          <a:spcPct val="125000"/>
                        </a:lnSpc>
                        <a:spcBef>
                          <a:spcPts val="0"/>
                        </a:spcBef>
                        <a:spcAft>
                          <a:spcPts val="0"/>
                        </a:spcAft>
                      </a:pPr>
                      <a:r>
                        <a:rPr lang="en-US" sz="1400">
                          <a:effectLst/>
                        </a:rPr>
                        <a:t>5</a:t>
                      </a:r>
                      <a:endParaRPr lang="vi-VN" sz="1400">
                        <a:effectLst/>
                        <a:latin typeface="Times New Roman" panose="02020603050405020304" pitchFamily="18" charset="0"/>
                        <a:ea typeface="Times New Roman" panose="02020603050405020304" pitchFamily="18" charset="0"/>
                      </a:endParaRPr>
                    </a:p>
                  </a:txBody>
                  <a:tcPr marL="58258" marR="58258" marT="0" marB="0"/>
                </a:tc>
                <a:tc>
                  <a:txBody>
                    <a:bodyPr/>
                    <a:lstStyle/>
                    <a:p>
                      <a:pPr marL="0" marR="0" algn="just">
                        <a:lnSpc>
                          <a:spcPct val="125000"/>
                        </a:lnSpc>
                        <a:spcBef>
                          <a:spcPts val="0"/>
                        </a:spcBef>
                        <a:spcAft>
                          <a:spcPts val="0"/>
                        </a:spcAft>
                      </a:pPr>
                      <a:r>
                        <a:rPr lang="en-US" sz="1400">
                          <a:effectLst/>
                        </a:rPr>
                        <a:t>Xem, lọc danh sách sản phẩm</a:t>
                      </a:r>
                      <a:endParaRPr lang="vi-VN" sz="1400">
                        <a:effectLst/>
                        <a:latin typeface="Times New Roman" panose="02020603050405020304" pitchFamily="18" charset="0"/>
                        <a:ea typeface="Times New Roman" panose="02020603050405020304" pitchFamily="18" charset="0"/>
                      </a:endParaRPr>
                    </a:p>
                  </a:txBody>
                  <a:tcPr marL="58258" marR="58258" marT="0" marB="0"/>
                </a:tc>
                <a:tc>
                  <a:txBody>
                    <a:bodyPr/>
                    <a:lstStyle/>
                    <a:p>
                      <a:pPr marL="0" marR="0" algn="ctr">
                        <a:lnSpc>
                          <a:spcPct val="125000"/>
                        </a:lnSpc>
                        <a:spcBef>
                          <a:spcPts val="0"/>
                        </a:spcBef>
                        <a:spcAft>
                          <a:spcPts val="0"/>
                        </a:spcAft>
                      </a:pPr>
                      <a:r>
                        <a:rPr lang="en-US" sz="1400">
                          <a:effectLst/>
                        </a:rPr>
                        <a:t>Tra cứu (tìm kiếm)</a:t>
                      </a:r>
                      <a:endParaRPr lang="vi-VN" sz="1400">
                        <a:effectLst/>
                        <a:latin typeface="Times New Roman" panose="02020603050405020304" pitchFamily="18" charset="0"/>
                        <a:ea typeface="Times New Roman" panose="02020603050405020304" pitchFamily="18" charset="0"/>
                      </a:endParaRPr>
                    </a:p>
                  </a:txBody>
                  <a:tcPr marL="58258" marR="58258" marT="0" marB="0"/>
                </a:tc>
                <a:tc>
                  <a:txBody>
                    <a:bodyPr/>
                    <a:lstStyle/>
                    <a:p>
                      <a:pPr marL="0" marR="0" algn="just">
                        <a:lnSpc>
                          <a:spcPct val="125000"/>
                        </a:lnSpc>
                        <a:spcBef>
                          <a:spcPts val="0"/>
                        </a:spcBef>
                        <a:spcAft>
                          <a:spcPts val="0"/>
                        </a:spcAft>
                      </a:pPr>
                      <a:r>
                        <a:rPr lang="en-US" sz="1400">
                          <a:effectLst/>
                        </a:rPr>
                        <a:t> </a:t>
                      </a:r>
                      <a:endParaRPr lang="vi-VN" sz="1400">
                        <a:effectLst/>
                        <a:latin typeface="Times New Roman" panose="02020603050405020304" pitchFamily="18" charset="0"/>
                        <a:ea typeface="Times New Roman" panose="02020603050405020304" pitchFamily="18" charset="0"/>
                      </a:endParaRPr>
                    </a:p>
                  </a:txBody>
                  <a:tcPr marL="58258" marR="58258" marT="0" marB="0"/>
                </a:tc>
                <a:extLst>
                  <a:ext uri="{0D108BD9-81ED-4DB2-BD59-A6C34878D82A}">
                    <a16:rowId xmlns:a16="http://schemas.microsoft.com/office/drawing/2014/main" val="759335222"/>
                  </a:ext>
                </a:extLst>
              </a:tr>
              <a:tr h="256637">
                <a:tc>
                  <a:txBody>
                    <a:bodyPr/>
                    <a:lstStyle/>
                    <a:p>
                      <a:pPr marL="0" marR="0" algn="ctr">
                        <a:lnSpc>
                          <a:spcPct val="125000"/>
                        </a:lnSpc>
                        <a:spcBef>
                          <a:spcPts val="0"/>
                        </a:spcBef>
                        <a:spcAft>
                          <a:spcPts val="0"/>
                        </a:spcAft>
                      </a:pPr>
                      <a:r>
                        <a:rPr lang="en-US" sz="1400">
                          <a:effectLst/>
                        </a:rPr>
                        <a:t>6</a:t>
                      </a:r>
                      <a:endParaRPr lang="vi-VN" sz="1400">
                        <a:effectLst/>
                        <a:latin typeface="Times New Roman" panose="02020603050405020304" pitchFamily="18" charset="0"/>
                        <a:ea typeface="Times New Roman" panose="02020603050405020304" pitchFamily="18" charset="0"/>
                      </a:endParaRPr>
                    </a:p>
                  </a:txBody>
                  <a:tcPr marL="58258" marR="58258" marT="0" marB="0"/>
                </a:tc>
                <a:tc>
                  <a:txBody>
                    <a:bodyPr/>
                    <a:lstStyle/>
                    <a:p>
                      <a:pPr marL="0" marR="0" algn="just">
                        <a:lnSpc>
                          <a:spcPct val="125000"/>
                        </a:lnSpc>
                        <a:spcBef>
                          <a:spcPts val="0"/>
                        </a:spcBef>
                        <a:spcAft>
                          <a:spcPts val="0"/>
                        </a:spcAft>
                      </a:pPr>
                      <a:r>
                        <a:rPr lang="en-US" sz="1400">
                          <a:effectLst/>
                        </a:rPr>
                        <a:t>Xem, lọc danh sách tài khoản</a:t>
                      </a:r>
                      <a:endParaRPr lang="vi-VN" sz="1400">
                        <a:effectLst/>
                        <a:latin typeface="Times New Roman" panose="02020603050405020304" pitchFamily="18" charset="0"/>
                        <a:ea typeface="Times New Roman" panose="02020603050405020304" pitchFamily="18" charset="0"/>
                      </a:endParaRPr>
                    </a:p>
                  </a:txBody>
                  <a:tcPr marL="58258" marR="58258" marT="0" marB="0"/>
                </a:tc>
                <a:tc>
                  <a:txBody>
                    <a:bodyPr/>
                    <a:lstStyle/>
                    <a:p>
                      <a:pPr marL="0" marR="0" algn="ctr">
                        <a:lnSpc>
                          <a:spcPct val="125000"/>
                        </a:lnSpc>
                        <a:spcBef>
                          <a:spcPts val="0"/>
                        </a:spcBef>
                        <a:spcAft>
                          <a:spcPts val="0"/>
                        </a:spcAft>
                      </a:pPr>
                      <a:r>
                        <a:rPr lang="en-US" sz="1400">
                          <a:effectLst/>
                        </a:rPr>
                        <a:t>Tra cứu (tìm kiếm)</a:t>
                      </a:r>
                      <a:endParaRPr lang="vi-VN" sz="1400">
                        <a:effectLst/>
                        <a:latin typeface="Times New Roman" panose="02020603050405020304" pitchFamily="18" charset="0"/>
                        <a:ea typeface="Times New Roman" panose="02020603050405020304" pitchFamily="18" charset="0"/>
                      </a:endParaRPr>
                    </a:p>
                  </a:txBody>
                  <a:tcPr marL="58258" marR="58258" marT="0" marB="0"/>
                </a:tc>
                <a:tc>
                  <a:txBody>
                    <a:bodyPr/>
                    <a:lstStyle/>
                    <a:p>
                      <a:pPr marL="0" marR="0" algn="just">
                        <a:lnSpc>
                          <a:spcPct val="125000"/>
                        </a:lnSpc>
                        <a:spcBef>
                          <a:spcPts val="0"/>
                        </a:spcBef>
                        <a:spcAft>
                          <a:spcPts val="0"/>
                        </a:spcAft>
                      </a:pPr>
                      <a:r>
                        <a:rPr lang="en-US" sz="1400">
                          <a:effectLst/>
                        </a:rPr>
                        <a:t> </a:t>
                      </a:r>
                      <a:endParaRPr lang="vi-VN" sz="1400">
                        <a:effectLst/>
                        <a:latin typeface="Times New Roman" panose="02020603050405020304" pitchFamily="18" charset="0"/>
                        <a:ea typeface="Times New Roman" panose="02020603050405020304" pitchFamily="18" charset="0"/>
                      </a:endParaRPr>
                    </a:p>
                  </a:txBody>
                  <a:tcPr marL="58258" marR="58258" marT="0" marB="0"/>
                </a:tc>
                <a:extLst>
                  <a:ext uri="{0D108BD9-81ED-4DB2-BD59-A6C34878D82A}">
                    <a16:rowId xmlns:a16="http://schemas.microsoft.com/office/drawing/2014/main" val="477390753"/>
                  </a:ext>
                </a:extLst>
              </a:tr>
              <a:tr h="256637">
                <a:tc>
                  <a:txBody>
                    <a:bodyPr/>
                    <a:lstStyle/>
                    <a:p>
                      <a:pPr marL="0" marR="0" algn="ctr">
                        <a:lnSpc>
                          <a:spcPct val="125000"/>
                        </a:lnSpc>
                        <a:spcBef>
                          <a:spcPts val="0"/>
                        </a:spcBef>
                        <a:spcAft>
                          <a:spcPts val="0"/>
                        </a:spcAft>
                      </a:pPr>
                      <a:r>
                        <a:rPr lang="en-US" sz="1400">
                          <a:effectLst/>
                        </a:rPr>
                        <a:t>7</a:t>
                      </a:r>
                      <a:endParaRPr lang="vi-VN" sz="1400">
                        <a:effectLst/>
                        <a:latin typeface="Times New Roman" panose="02020603050405020304" pitchFamily="18" charset="0"/>
                        <a:ea typeface="Times New Roman" panose="02020603050405020304" pitchFamily="18" charset="0"/>
                      </a:endParaRPr>
                    </a:p>
                  </a:txBody>
                  <a:tcPr marL="58258" marR="58258" marT="0" marB="0"/>
                </a:tc>
                <a:tc>
                  <a:txBody>
                    <a:bodyPr/>
                    <a:lstStyle/>
                    <a:p>
                      <a:pPr marL="0" marR="0" algn="just">
                        <a:lnSpc>
                          <a:spcPct val="125000"/>
                        </a:lnSpc>
                        <a:spcBef>
                          <a:spcPts val="0"/>
                        </a:spcBef>
                        <a:spcAft>
                          <a:spcPts val="0"/>
                        </a:spcAft>
                      </a:pPr>
                      <a:r>
                        <a:rPr lang="en-US" sz="1400">
                          <a:effectLst/>
                        </a:rPr>
                        <a:t>Xem, lọc danh sách danh mục</a:t>
                      </a:r>
                      <a:endParaRPr lang="vi-VN" sz="1400">
                        <a:effectLst/>
                        <a:latin typeface="Times New Roman" panose="02020603050405020304" pitchFamily="18" charset="0"/>
                        <a:ea typeface="Times New Roman" panose="02020603050405020304" pitchFamily="18" charset="0"/>
                      </a:endParaRPr>
                    </a:p>
                  </a:txBody>
                  <a:tcPr marL="58258" marR="58258" marT="0" marB="0"/>
                </a:tc>
                <a:tc>
                  <a:txBody>
                    <a:bodyPr/>
                    <a:lstStyle/>
                    <a:p>
                      <a:pPr marL="0" marR="0" algn="ctr">
                        <a:lnSpc>
                          <a:spcPct val="125000"/>
                        </a:lnSpc>
                        <a:spcBef>
                          <a:spcPts val="0"/>
                        </a:spcBef>
                        <a:spcAft>
                          <a:spcPts val="0"/>
                        </a:spcAft>
                      </a:pPr>
                      <a:r>
                        <a:rPr lang="en-US" sz="1400">
                          <a:effectLst/>
                        </a:rPr>
                        <a:t>Tra cứu (tìm kiếm)</a:t>
                      </a:r>
                      <a:endParaRPr lang="vi-VN" sz="1400">
                        <a:effectLst/>
                        <a:latin typeface="Times New Roman" panose="02020603050405020304" pitchFamily="18" charset="0"/>
                        <a:ea typeface="Times New Roman" panose="02020603050405020304" pitchFamily="18" charset="0"/>
                      </a:endParaRPr>
                    </a:p>
                  </a:txBody>
                  <a:tcPr marL="58258" marR="58258" marT="0" marB="0"/>
                </a:tc>
                <a:tc>
                  <a:txBody>
                    <a:bodyPr/>
                    <a:lstStyle/>
                    <a:p>
                      <a:pPr marL="0" marR="0" algn="just">
                        <a:lnSpc>
                          <a:spcPct val="125000"/>
                        </a:lnSpc>
                        <a:spcBef>
                          <a:spcPts val="0"/>
                        </a:spcBef>
                        <a:spcAft>
                          <a:spcPts val="0"/>
                        </a:spcAft>
                      </a:pPr>
                      <a:r>
                        <a:rPr lang="en-US" sz="1400">
                          <a:effectLst/>
                        </a:rPr>
                        <a:t> </a:t>
                      </a:r>
                      <a:endParaRPr lang="vi-VN" sz="1400">
                        <a:effectLst/>
                        <a:latin typeface="Times New Roman" panose="02020603050405020304" pitchFamily="18" charset="0"/>
                        <a:ea typeface="Times New Roman" panose="02020603050405020304" pitchFamily="18" charset="0"/>
                      </a:endParaRPr>
                    </a:p>
                  </a:txBody>
                  <a:tcPr marL="58258" marR="58258" marT="0" marB="0"/>
                </a:tc>
                <a:extLst>
                  <a:ext uri="{0D108BD9-81ED-4DB2-BD59-A6C34878D82A}">
                    <a16:rowId xmlns:a16="http://schemas.microsoft.com/office/drawing/2014/main" val="2753512237"/>
                  </a:ext>
                </a:extLst>
              </a:tr>
              <a:tr h="256637">
                <a:tc>
                  <a:txBody>
                    <a:bodyPr/>
                    <a:lstStyle/>
                    <a:p>
                      <a:pPr marL="0" marR="0" algn="ctr">
                        <a:lnSpc>
                          <a:spcPct val="125000"/>
                        </a:lnSpc>
                        <a:spcBef>
                          <a:spcPts val="0"/>
                        </a:spcBef>
                        <a:spcAft>
                          <a:spcPts val="0"/>
                        </a:spcAft>
                      </a:pPr>
                      <a:r>
                        <a:rPr lang="en-US" sz="1400">
                          <a:effectLst/>
                        </a:rPr>
                        <a:t>8</a:t>
                      </a:r>
                      <a:endParaRPr lang="vi-VN" sz="1400">
                        <a:effectLst/>
                        <a:latin typeface="Times New Roman" panose="02020603050405020304" pitchFamily="18" charset="0"/>
                        <a:ea typeface="Times New Roman" panose="02020603050405020304" pitchFamily="18" charset="0"/>
                      </a:endParaRPr>
                    </a:p>
                  </a:txBody>
                  <a:tcPr marL="58258" marR="58258" marT="0" marB="0"/>
                </a:tc>
                <a:tc>
                  <a:txBody>
                    <a:bodyPr/>
                    <a:lstStyle/>
                    <a:p>
                      <a:pPr marL="0" marR="0" algn="just">
                        <a:lnSpc>
                          <a:spcPct val="125000"/>
                        </a:lnSpc>
                        <a:spcBef>
                          <a:spcPts val="0"/>
                        </a:spcBef>
                        <a:spcAft>
                          <a:spcPts val="0"/>
                        </a:spcAft>
                      </a:pPr>
                      <a:r>
                        <a:rPr lang="en-US" sz="1400">
                          <a:effectLst/>
                        </a:rPr>
                        <a:t>Xem, lọc danh sách đơn hàng</a:t>
                      </a:r>
                      <a:endParaRPr lang="vi-VN" sz="1400">
                        <a:effectLst/>
                        <a:latin typeface="Times New Roman" panose="02020603050405020304" pitchFamily="18" charset="0"/>
                        <a:ea typeface="Times New Roman" panose="02020603050405020304" pitchFamily="18" charset="0"/>
                      </a:endParaRPr>
                    </a:p>
                  </a:txBody>
                  <a:tcPr marL="58258" marR="58258" marT="0" marB="0"/>
                </a:tc>
                <a:tc>
                  <a:txBody>
                    <a:bodyPr/>
                    <a:lstStyle/>
                    <a:p>
                      <a:pPr marL="0" marR="0" algn="ctr">
                        <a:lnSpc>
                          <a:spcPct val="125000"/>
                        </a:lnSpc>
                        <a:spcBef>
                          <a:spcPts val="0"/>
                        </a:spcBef>
                        <a:spcAft>
                          <a:spcPts val="0"/>
                        </a:spcAft>
                      </a:pPr>
                      <a:r>
                        <a:rPr lang="en-US" sz="1400">
                          <a:effectLst/>
                        </a:rPr>
                        <a:t>Tra cứu (tìm kiếm)</a:t>
                      </a:r>
                      <a:endParaRPr lang="vi-VN" sz="1400">
                        <a:effectLst/>
                        <a:latin typeface="Times New Roman" panose="02020603050405020304" pitchFamily="18" charset="0"/>
                        <a:ea typeface="Times New Roman" panose="02020603050405020304" pitchFamily="18" charset="0"/>
                      </a:endParaRPr>
                    </a:p>
                  </a:txBody>
                  <a:tcPr marL="58258" marR="58258" marT="0" marB="0"/>
                </a:tc>
                <a:tc>
                  <a:txBody>
                    <a:bodyPr/>
                    <a:lstStyle/>
                    <a:p>
                      <a:pPr marL="0" marR="0" algn="just">
                        <a:lnSpc>
                          <a:spcPct val="125000"/>
                        </a:lnSpc>
                        <a:spcBef>
                          <a:spcPts val="0"/>
                        </a:spcBef>
                        <a:spcAft>
                          <a:spcPts val="0"/>
                        </a:spcAft>
                      </a:pPr>
                      <a:r>
                        <a:rPr lang="en-US" sz="1400">
                          <a:effectLst/>
                        </a:rPr>
                        <a:t> </a:t>
                      </a:r>
                      <a:endParaRPr lang="vi-VN" sz="1400">
                        <a:effectLst/>
                        <a:latin typeface="Times New Roman" panose="02020603050405020304" pitchFamily="18" charset="0"/>
                        <a:ea typeface="Times New Roman" panose="02020603050405020304" pitchFamily="18" charset="0"/>
                      </a:endParaRPr>
                    </a:p>
                  </a:txBody>
                  <a:tcPr marL="58258" marR="58258" marT="0" marB="0"/>
                </a:tc>
                <a:extLst>
                  <a:ext uri="{0D108BD9-81ED-4DB2-BD59-A6C34878D82A}">
                    <a16:rowId xmlns:a16="http://schemas.microsoft.com/office/drawing/2014/main" val="3091322425"/>
                  </a:ext>
                </a:extLst>
              </a:tr>
              <a:tr h="540063">
                <a:tc>
                  <a:txBody>
                    <a:bodyPr/>
                    <a:lstStyle/>
                    <a:p>
                      <a:pPr marL="0" marR="0" algn="ctr">
                        <a:lnSpc>
                          <a:spcPct val="125000"/>
                        </a:lnSpc>
                        <a:spcBef>
                          <a:spcPts val="0"/>
                        </a:spcBef>
                        <a:spcAft>
                          <a:spcPts val="0"/>
                        </a:spcAft>
                      </a:pPr>
                      <a:r>
                        <a:rPr lang="en-US" sz="1400">
                          <a:effectLst/>
                        </a:rPr>
                        <a:t>9</a:t>
                      </a:r>
                      <a:endParaRPr lang="vi-VN" sz="1400">
                        <a:effectLst/>
                        <a:latin typeface="Times New Roman" panose="02020603050405020304" pitchFamily="18" charset="0"/>
                        <a:ea typeface="Times New Roman" panose="02020603050405020304" pitchFamily="18" charset="0"/>
                      </a:endParaRPr>
                    </a:p>
                  </a:txBody>
                  <a:tcPr marL="58258" marR="58258" marT="0" marB="0"/>
                </a:tc>
                <a:tc>
                  <a:txBody>
                    <a:bodyPr/>
                    <a:lstStyle/>
                    <a:p>
                      <a:pPr marL="0" marR="0" algn="just">
                        <a:lnSpc>
                          <a:spcPct val="125000"/>
                        </a:lnSpc>
                        <a:spcBef>
                          <a:spcPts val="0"/>
                        </a:spcBef>
                        <a:spcAft>
                          <a:spcPts val="0"/>
                        </a:spcAft>
                      </a:pPr>
                      <a:r>
                        <a:rPr lang="en-US" sz="1400">
                          <a:effectLst/>
                        </a:rPr>
                        <a:t>Tính doanh thu của cửa hàng theo ngày, tháng, năm</a:t>
                      </a:r>
                      <a:endParaRPr lang="vi-VN" sz="1400">
                        <a:effectLst/>
                        <a:latin typeface="Times New Roman" panose="02020603050405020304" pitchFamily="18" charset="0"/>
                        <a:ea typeface="Times New Roman" panose="02020603050405020304" pitchFamily="18" charset="0"/>
                      </a:endParaRPr>
                    </a:p>
                  </a:txBody>
                  <a:tcPr marL="58258" marR="58258" marT="0" marB="0"/>
                </a:tc>
                <a:tc>
                  <a:txBody>
                    <a:bodyPr/>
                    <a:lstStyle/>
                    <a:p>
                      <a:pPr marL="0" marR="0" algn="ctr">
                        <a:lnSpc>
                          <a:spcPct val="125000"/>
                        </a:lnSpc>
                        <a:spcBef>
                          <a:spcPts val="0"/>
                        </a:spcBef>
                        <a:spcAft>
                          <a:spcPts val="0"/>
                        </a:spcAft>
                      </a:pPr>
                      <a:r>
                        <a:rPr lang="en-US" sz="1400">
                          <a:effectLst/>
                        </a:rPr>
                        <a:t>Tính toán</a:t>
                      </a:r>
                      <a:endParaRPr lang="vi-VN" sz="1400">
                        <a:effectLst/>
                        <a:latin typeface="Times New Roman" panose="02020603050405020304" pitchFamily="18" charset="0"/>
                        <a:ea typeface="Times New Roman" panose="02020603050405020304" pitchFamily="18" charset="0"/>
                      </a:endParaRPr>
                    </a:p>
                  </a:txBody>
                  <a:tcPr marL="58258" marR="58258" marT="0" marB="0"/>
                </a:tc>
                <a:tc>
                  <a:txBody>
                    <a:bodyPr/>
                    <a:lstStyle/>
                    <a:p>
                      <a:pPr marL="0" marR="0" algn="just">
                        <a:lnSpc>
                          <a:spcPct val="125000"/>
                        </a:lnSpc>
                        <a:spcBef>
                          <a:spcPts val="0"/>
                        </a:spcBef>
                        <a:spcAft>
                          <a:spcPts val="0"/>
                        </a:spcAft>
                      </a:pPr>
                      <a:r>
                        <a:rPr lang="en-US" sz="1400">
                          <a:effectLst/>
                        </a:rPr>
                        <a:t> </a:t>
                      </a:r>
                      <a:endParaRPr lang="vi-VN" sz="1400">
                        <a:effectLst/>
                        <a:latin typeface="Times New Roman" panose="02020603050405020304" pitchFamily="18" charset="0"/>
                        <a:ea typeface="Times New Roman" panose="02020603050405020304" pitchFamily="18" charset="0"/>
                      </a:endParaRPr>
                    </a:p>
                  </a:txBody>
                  <a:tcPr marL="58258" marR="58258" marT="0" marB="0"/>
                </a:tc>
                <a:extLst>
                  <a:ext uri="{0D108BD9-81ED-4DB2-BD59-A6C34878D82A}">
                    <a16:rowId xmlns:a16="http://schemas.microsoft.com/office/drawing/2014/main" val="3119789925"/>
                  </a:ext>
                </a:extLst>
              </a:tr>
              <a:tr h="540063">
                <a:tc>
                  <a:txBody>
                    <a:bodyPr/>
                    <a:lstStyle/>
                    <a:p>
                      <a:pPr marL="0" marR="0" algn="ctr">
                        <a:lnSpc>
                          <a:spcPct val="125000"/>
                        </a:lnSpc>
                        <a:spcBef>
                          <a:spcPts val="0"/>
                        </a:spcBef>
                        <a:spcAft>
                          <a:spcPts val="0"/>
                        </a:spcAft>
                      </a:pPr>
                      <a:r>
                        <a:rPr lang="en-US" sz="1400">
                          <a:effectLst/>
                        </a:rPr>
                        <a:t>10</a:t>
                      </a:r>
                      <a:endParaRPr lang="vi-VN" sz="1400">
                        <a:effectLst/>
                        <a:latin typeface="Times New Roman" panose="02020603050405020304" pitchFamily="18" charset="0"/>
                        <a:ea typeface="Times New Roman" panose="02020603050405020304" pitchFamily="18" charset="0"/>
                      </a:endParaRPr>
                    </a:p>
                  </a:txBody>
                  <a:tcPr marL="58258" marR="58258" marT="0" marB="0"/>
                </a:tc>
                <a:tc>
                  <a:txBody>
                    <a:bodyPr/>
                    <a:lstStyle/>
                    <a:p>
                      <a:pPr marL="0" marR="0" algn="just">
                        <a:lnSpc>
                          <a:spcPct val="125000"/>
                        </a:lnSpc>
                        <a:spcBef>
                          <a:spcPts val="0"/>
                        </a:spcBef>
                        <a:spcAft>
                          <a:spcPts val="0"/>
                        </a:spcAft>
                      </a:pPr>
                      <a:r>
                        <a:rPr lang="en-US" sz="1400">
                          <a:effectLst/>
                        </a:rPr>
                        <a:t>Thống kê số lượng sản phẩm theo trạng thái</a:t>
                      </a:r>
                      <a:endParaRPr lang="vi-VN" sz="1400">
                        <a:effectLst/>
                        <a:latin typeface="Times New Roman" panose="02020603050405020304" pitchFamily="18" charset="0"/>
                        <a:ea typeface="Times New Roman" panose="02020603050405020304" pitchFamily="18" charset="0"/>
                      </a:endParaRPr>
                    </a:p>
                  </a:txBody>
                  <a:tcPr marL="58258" marR="58258" marT="0" marB="0"/>
                </a:tc>
                <a:tc>
                  <a:txBody>
                    <a:bodyPr/>
                    <a:lstStyle/>
                    <a:p>
                      <a:pPr marL="0" marR="0" algn="ctr">
                        <a:lnSpc>
                          <a:spcPct val="125000"/>
                        </a:lnSpc>
                        <a:spcBef>
                          <a:spcPts val="0"/>
                        </a:spcBef>
                        <a:spcAft>
                          <a:spcPts val="0"/>
                        </a:spcAft>
                      </a:pPr>
                      <a:r>
                        <a:rPr lang="en-US" sz="1400">
                          <a:effectLst/>
                        </a:rPr>
                        <a:t>Kết xuất</a:t>
                      </a:r>
                      <a:endParaRPr lang="vi-VN" sz="1400">
                        <a:effectLst/>
                        <a:latin typeface="Times New Roman" panose="02020603050405020304" pitchFamily="18" charset="0"/>
                        <a:ea typeface="Times New Roman" panose="02020603050405020304" pitchFamily="18" charset="0"/>
                      </a:endParaRPr>
                    </a:p>
                  </a:txBody>
                  <a:tcPr marL="58258" marR="58258" marT="0" marB="0"/>
                </a:tc>
                <a:tc>
                  <a:txBody>
                    <a:bodyPr/>
                    <a:lstStyle/>
                    <a:p>
                      <a:pPr marL="0" marR="0" algn="just">
                        <a:lnSpc>
                          <a:spcPct val="125000"/>
                        </a:lnSpc>
                        <a:spcBef>
                          <a:spcPts val="0"/>
                        </a:spcBef>
                        <a:spcAft>
                          <a:spcPts val="0"/>
                        </a:spcAft>
                      </a:pPr>
                      <a:r>
                        <a:rPr lang="en-US" sz="1400">
                          <a:effectLst/>
                        </a:rPr>
                        <a:t> </a:t>
                      </a:r>
                      <a:endParaRPr lang="vi-VN" sz="1400">
                        <a:effectLst/>
                        <a:latin typeface="Times New Roman" panose="02020603050405020304" pitchFamily="18" charset="0"/>
                        <a:ea typeface="Times New Roman" panose="02020603050405020304" pitchFamily="18" charset="0"/>
                      </a:endParaRPr>
                    </a:p>
                  </a:txBody>
                  <a:tcPr marL="58258" marR="58258" marT="0" marB="0"/>
                </a:tc>
                <a:extLst>
                  <a:ext uri="{0D108BD9-81ED-4DB2-BD59-A6C34878D82A}">
                    <a16:rowId xmlns:a16="http://schemas.microsoft.com/office/drawing/2014/main" val="3749099136"/>
                  </a:ext>
                </a:extLst>
              </a:tr>
            </a:tbl>
          </a:graphicData>
        </a:graphic>
      </p:graphicFrame>
    </p:spTree>
    <p:extLst>
      <p:ext uri="{BB962C8B-B14F-4D97-AF65-F5344CB8AC3E}">
        <p14:creationId xmlns:p14="http://schemas.microsoft.com/office/powerpoint/2010/main" val="3705539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30" name="Google Shape;130;p1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23</a:t>
            </a:fld>
            <a:endParaRPr/>
          </a:p>
        </p:txBody>
      </p:sp>
      <p:sp>
        <p:nvSpPr>
          <p:cNvPr id="128" name="Google Shape;128;p19"/>
          <p:cNvSpPr txBox="1">
            <a:spLocks noGrp="1"/>
          </p:cNvSpPr>
          <p:nvPr>
            <p:ph type="title" idx="4294967295"/>
          </p:nvPr>
        </p:nvSpPr>
        <p:spPr>
          <a:xfrm>
            <a:off x="1442212" y="117179"/>
            <a:ext cx="6738938" cy="47329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solidFill>
                  <a:schemeClr val="accent1"/>
                </a:solidFill>
              </a:rPr>
              <a:t>Xác định yêu cầu</a:t>
            </a:r>
            <a:endParaRPr dirty="0">
              <a:solidFill>
                <a:schemeClr val="accent1"/>
              </a:solidFill>
            </a:endParaRPr>
          </a:p>
        </p:txBody>
      </p:sp>
      <p:sp>
        <p:nvSpPr>
          <p:cNvPr id="4" name="TextBox 3">
            <a:extLst>
              <a:ext uri="{FF2B5EF4-FFF2-40B4-BE49-F238E27FC236}">
                <a16:creationId xmlns:a16="http://schemas.microsoft.com/office/drawing/2014/main" id="{D34D3FA3-E29A-91EB-4E3E-71730A12EF70}"/>
              </a:ext>
            </a:extLst>
          </p:cNvPr>
          <p:cNvSpPr txBox="1"/>
          <p:nvPr/>
        </p:nvSpPr>
        <p:spPr>
          <a:xfrm>
            <a:off x="726687" y="498520"/>
            <a:ext cx="6030951" cy="376834"/>
          </a:xfrm>
          <a:prstGeom prst="rect">
            <a:avLst/>
          </a:prstGeom>
          <a:noFill/>
        </p:spPr>
        <p:txBody>
          <a:bodyPr wrap="square">
            <a:spAutoFit/>
          </a:bodyPr>
          <a:lstStyle/>
          <a:p>
            <a:pPr marL="914400" marR="237490" lvl="2" algn="just">
              <a:lnSpc>
                <a:spcPct val="150000"/>
              </a:lnSpc>
              <a:spcBef>
                <a:spcPts val="440"/>
              </a:spcBef>
              <a:spcAft>
                <a:spcPts val="0"/>
              </a:spcAft>
            </a:pPr>
            <a:r>
              <a:rPr lang="en-US" sz="1400" b="1">
                <a:effectLst/>
                <a:latin typeface="+mn-lt"/>
                <a:ea typeface="Times New Roman" panose="02020603050405020304" pitchFamily="18" charset="0"/>
              </a:rPr>
              <a:t>Yêu cầu chức năng hệ thống</a:t>
            </a:r>
            <a:endParaRPr lang="vi-VN" sz="1400">
              <a:effectLst/>
              <a:latin typeface="+mn-lt"/>
              <a:ea typeface="Times New Roman" panose="02020603050405020304" pitchFamily="18" charset="0"/>
            </a:endParaRPr>
          </a:p>
        </p:txBody>
      </p:sp>
      <p:graphicFrame>
        <p:nvGraphicFramePr>
          <p:cNvPr id="3" name="Table 2">
            <a:extLst>
              <a:ext uri="{FF2B5EF4-FFF2-40B4-BE49-F238E27FC236}">
                <a16:creationId xmlns:a16="http://schemas.microsoft.com/office/drawing/2014/main" id="{65D821CF-93FE-32F0-C027-C259EA8A0409}"/>
              </a:ext>
            </a:extLst>
          </p:cNvPr>
          <p:cNvGraphicFramePr>
            <a:graphicFrameLocks noGrp="1"/>
          </p:cNvGraphicFramePr>
          <p:nvPr>
            <p:extLst>
              <p:ext uri="{D42A27DB-BD31-4B8C-83A1-F6EECF244321}">
                <p14:modId xmlns:p14="http://schemas.microsoft.com/office/powerpoint/2010/main" val="2476919758"/>
              </p:ext>
            </p:extLst>
          </p:nvPr>
        </p:nvGraphicFramePr>
        <p:xfrm>
          <a:off x="1657816" y="1139220"/>
          <a:ext cx="7040136" cy="2725168"/>
        </p:xfrm>
        <a:graphic>
          <a:graphicData uri="http://schemas.openxmlformats.org/drawingml/2006/table">
            <a:tbl>
              <a:tblPr firstRow="1" firstCol="1" bandRow="1">
                <a:tableStyleId>{918E7EF0-30BA-47A9-9E73-536E6FB35545}</a:tableStyleId>
              </a:tblPr>
              <a:tblGrid>
                <a:gridCol w="600749">
                  <a:extLst>
                    <a:ext uri="{9D8B030D-6E8A-4147-A177-3AD203B41FA5}">
                      <a16:colId xmlns:a16="http://schemas.microsoft.com/office/drawing/2014/main" val="1776256081"/>
                    </a:ext>
                  </a:extLst>
                </a:gridCol>
                <a:gridCol w="2622763">
                  <a:extLst>
                    <a:ext uri="{9D8B030D-6E8A-4147-A177-3AD203B41FA5}">
                      <a16:colId xmlns:a16="http://schemas.microsoft.com/office/drawing/2014/main" val="2009276722"/>
                    </a:ext>
                  </a:extLst>
                </a:gridCol>
                <a:gridCol w="2710160">
                  <a:extLst>
                    <a:ext uri="{9D8B030D-6E8A-4147-A177-3AD203B41FA5}">
                      <a16:colId xmlns:a16="http://schemas.microsoft.com/office/drawing/2014/main" val="2885752998"/>
                    </a:ext>
                  </a:extLst>
                </a:gridCol>
                <a:gridCol w="1106464">
                  <a:extLst>
                    <a:ext uri="{9D8B030D-6E8A-4147-A177-3AD203B41FA5}">
                      <a16:colId xmlns:a16="http://schemas.microsoft.com/office/drawing/2014/main" val="4221833762"/>
                    </a:ext>
                  </a:extLst>
                </a:gridCol>
              </a:tblGrid>
              <a:tr h="183246">
                <a:tc>
                  <a:txBody>
                    <a:bodyPr/>
                    <a:lstStyle/>
                    <a:p>
                      <a:pPr marL="0" marR="0" algn="ctr">
                        <a:lnSpc>
                          <a:spcPct val="125000"/>
                        </a:lnSpc>
                        <a:spcBef>
                          <a:spcPts val="0"/>
                        </a:spcBef>
                        <a:spcAft>
                          <a:spcPts val="0"/>
                        </a:spcAft>
                      </a:pPr>
                      <a:r>
                        <a:rPr lang="en-US" sz="1400">
                          <a:effectLst/>
                        </a:rPr>
                        <a:t>STT</a:t>
                      </a:r>
                      <a:endParaRPr lang="vi-VN" sz="1400">
                        <a:effectLst/>
                        <a:latin typeface="Times New Roman" panose="02020603050405020304" pitchFamily="18" charset="0"/>
                        <a:ea typeface="Times New Roman" panose="02020603050405020304" pitchFamily="18" charset="0"/>
                      </a:endParaRPr>
                    </a:p>
                  </a:txBody>
                  <a:tcPr marL="56000" marR="56000" marT="0" marB="0"/>
                </a:tc>
                <a:tc>
                  <a:txBody>
                    <a:bodyPr/>
                    <a:lstStyle/>
                    <a:p>
                      <a:pPr marL="0" marR="0" algn="ctr">
                        <a:lnSpc>
                          <a:spcPct val="125000"/>
                        </a:lnSpc>
                        <a:spcBef>
                          <a:spcPts val="0"/>
                        </a:spcBef>
                        <a:spcAft>
                          <a:spcPts val="0"/>
                        </a:spcAft>
                      </a:pPr>
                      <a:r>
                        <a:rPr lang="en-US" sz="1400">
                          <a:effectLst/>
                        </a:rPr>
                        <a:t>Yêu cầu hệ thống</a:t>
                      </a:r>
                      <a:endParaRPr lang="vi-VN" sz="1400">
                        <a:effectLst/>
                        <a:latin typeface="Times New Roman" panose="02020603050405020304" pitchFamily="18" charset="0"/>
                        <a:ea typeface="Times New Roman" panose="02020603050405020304" pitchFamily="18" charset="0"/>
                      </a:endParaRPr>
                    </a:p>
                  </a:txBody>
                  <a:tcPr marL="56000" marR="56000" marT="0" marB="0"/>
                </a:tc>
                <a:tc>
                  <a:txBody>
                    <a:bodyPr/>
                    <a:lstStyle/>
                    <a:p>
                      <a:pPr marL="0" marR="0" algn="ctr">
                        <a:lnSpc>
                          <a:spcPct val="125000"/>
                        </a:lnSpc>
                        <a:spcBef>
                          <a:spcPts val="0"/>
                        </a:spcBef>
                        <a:spcAft>
                          <a:spcPts val="0"/>
                        </a:spcAft>
                      </a:pPr>
                      <a:r>
                        <a:rPr lang="en-US" sz="1400">
                          <a:effectLst/>
                        </a:rPr>
                        <a:t>Mô tả, ràng buộc</a:t>
                      </a:r>
                      <a:endParaRPr lang="vi-VN" sz="1400">
                        <a:effectLst/>
                        <a:latin typeface="Times New Roman" panose="02020603050405020304" pitchFamily="18" charset="0"/>
                        <a:ea typeface="Times New Roman" panose="02020603050405020304" pitchFamily="18" charset="0"/>
                      </a:endParaRPr>
                    </a:p>
                  </a:txBody>
                  <a:tcPr marL="56000" marR="56000" marT="0" marB="0"/>
                </a:tc>
                <a:tc>
                  <a:txBody>
                    <a:bodyPr/>
                    <a:lstStyle/>
                    <a:p>
                      <a:pPr marL="0" marR="0" algn="ctr">
                        <a:lnSpc>
                          <a:spcPct val="125000"/>
                        </a:lnSpc>
                        <a:spcBef>
                          <a:spcPts val="0"/>
                        </a:spcBef>
                        <a:spcAft>
                          <a:spcPts val="0"/>
                        </a:spcAft>
                      </a:pPr>
                      <a:r>
                        <a:rPr lang="en-US" sz="1400">
                          <a:effectLst/>
                        </a:rPr>
                        <a:t>Ghi chú</a:t>
                      </a:r>
                      <a:endParaRPr lang="vi-VN" sz="1400">
                        <a:effectLst/>
                        <a:latin typeface="Times New Roman" panose="02020603050405020304" pitchFamily="18" charset="0"/>
                        <a:ea typeface="Times New Roman" panose="02020603050405020304" pitchFamily="18" charset="0"/>
                      </a:endParaRPr>
                    </a:p>
                  </a:txBody>
                  <a:tcPr marL="56000" marR="56000" marT="0" marB="0"/>
                </a:tc>
                <a:extLst>
                  <a:ext uri="{0D108BD9-81ED-4DB2-BD59-A6C34878D82A}">
                    <a16:rowId xmlns:a16="http://schemas.microsoft.com/office/drawing/2014/main" val="3642870324"/>
                  </a:ext>
                </a:extLst>
              </a:tr>
              <a:tr h="992140">
                <a:tc>
                  <a:txBody>
                    <a:bodyPr/>
                    <a:lstStyle/>
                    <a:p>
                      <a:pPr marL="0" marR="0" algn="ctr">
                        <a:lnSpc>
                          <a:spcPct val="125000"/>
                        </a:lnSpc>
                        <a:spcBef>
                          <a:spcPts val="0"/>
                        </a:spcBef>
                        <a:spcAft>
                          <a:spcPts val="0"/>
                        </a:spcAft>
                      </a:pPr>
                      <a:r>
                        <a:rPr lang="en-US" sz="1400">
                          <a:effectLst/>
                        </a:rPr>
                        <a:t>1</a:t>
                      </a:r>
                      <a:endParaRPr lang="vi-VN" sz="1400">
                        <a:effectLst/>
                        <a:latin typeface="Times New Roman" panose="02020603050405020304" pitchFamily="18" charset="0"/>
                        <a:ea typeface="Times New Roman" panose="02020603050405020304" pitchFamily="18" charset="0"/>
                      </a:endParaRPr>
                    </a:p>
                  </a:txBody>
                  <a:tcPr marL="56000" marR="56000" marT="0" marB="0"/>
                </a:tc>
                <a:tc>
                  <a:txBody>
                    <a:bodyPr/>
                    <a:lstStyle/>
                    <a:p>
                      <a:pPr marL="0" marR="0" algn="just">
                        <a:lnSpc>
                          <a:spcPct val="125000"/>
                        </a:lnSpc>
                        <a:spcBef>
                          <a:spcPts val="0"/>
                        </a:spcBef>
                        <a:spcAft>
                          <a:spcPts val="0"/>
                        </a:spcAft>
                      </a:pPr>
                      <a:r>
                        <a:rPr lang="en-US" sz="1400">
                          <a:effectLst/>
                        </a:rPr>
                        <a:t>Cung cấp chức năng phân quyền</a:t>
                      </a:r>
                      <a:endParaRPr lang="vi-VN" sz="1400">
                        <a:effectLst/>
                        <a:latin typeface="Times New Roman" panose="02020603050405020304" pitchFamily="18" charset="0"/>
                        <a:ea typeface="Times New Roman" panose="02020603050405020304" pitchFamily="18" charset="0"/>
                      </a:endParaRPr>
                    </a:p>
                  </a:txBody>
                  <a:tcPr marL="56000" marR="56000" marT="0" marB="0"/>
                </a:tc>
                <a:tc>
                  <a:txBody>
                    <a:bodyPr/>
                    <a:lstStyle/>
                    <a:p>
                      <a:pPr marL="0" marR="0" algn="just">
                        <a:lnSpc>
                          <a:spcPct val="125000"/>
                        </a:lnSpc>
                        <a:spcBef>
                          <a:spcPts val="0"/>
                        </a:spcBef>
                        <a:spcAft>
                          <a:spcPts val="0"/>
                        </a:spcAft>
                      </a:pPr>
                      <a:r>
                        <a:rPr lang="en-US" sz="1400">
                          <a:effectLst/>
                        </a:rPr>
                        <a:t>Phân quyền cho phía quản trị gồm: quản trị viên và nhân viên. Phía khách hàng gồm: khách hàng đã xác thực và khách vãng lai.</a:t>
                      </a:r>
                      <a:endParaRPr lang="vi-VN" sz="1400">
                        <a:effectLst/>
                        <a:latin typeface="Times New Roman" panose="02020603050405020304" pitchFamily="18" charset="0"/>
                        <a:ea typeface="Times New Roman" panose="02020603050405020304" pitchFamily="18" charset="0"/>
                      </a:endParaRPr>
                    </a:p>
                  </a:txBody>
                  <a:tcPr marL="56000" marR="56000" marT="0" marB="0"/>
                </a:tc>
                <a:tc>
                  <a:txBody>
                    <a:bodyPr/>
                    <a:lstStyle/>
                    <a:p>
                      <a:pPr marL="0" marR="0" algn="just">
                        <a:lnSpc>
                          <a:spcPct val="125000"/>
                        </a:lnSpc>
                        <a:spcBef>
                          <a:spcPts val="0"/>
                        </a:spcBef>
                        <a:spcAft>
                          <a:spcPts val="0"/>
                        </a:spcAft>
                      </a:pPr>
                      <a:r>
                        <a:rPr lang="en-US" sz="1400">
                          <a:effectLst/>
                        </a:rPr>
                        <a:t> </a:t>
                      </a:r>
                      <a:endParaRPr lang="vi-VN" sz="1400">
                        <a:effectLst/>
                        <a:latin typeface="Times New Roman" panose="02020603050405020304" pitchFamily="18" charset="0"/>
                        <a:ea typeface="Times New Roman" panose="02020603050405020304" pitchFamily="18" charset="0"/>
                      </a:endParaRPr>
                    </a:p>
                  </a:txBody>
                  <a:tcPr marL="56000" marR="56000" marT="0" marB="0"/>
                </a:tc>
                <a:extLst>
                  <a:ext uri="{0D108BD9-81ED-4DB2-BD59-A6C34878D82A}">
                    <a16:rowId xmlns:a16="http://schemas.microsoft.com/office/drawing/2014/main" val="692848967"/>
                  </a:ext>
                </a:extLst>
              </a:tr>
              <a:tr h="587693">
                <a:tc>
                  <a:txBody>
                    <a:bodyPr/>
                    <a:lstStyle/>
                    <a:p>
                      <a:pPr marL="0" marR="0" algn="ctr">
                        <a:lnSpc>
                          <a:spcPct val="125000"/>
                        </a:lnSpc>
                        <a:spcBef>
                          <a:spcPts val="0"/>
                        </a:spcBef>
                        <a:spcAft>
                          <a:spcPts val="0"/>
                        </a:spcAft>
                      </a:pPr>
                      <a:r>
                        <a:rPr lang="en-US" sz="1400">
                          <a:effectLst/>
                          <a:latin typeface="Times New Roman" panose="02020603050405020304" pitchFamily="18" charset="0"/>
                          <a:ea typeface="Times New Roman" panose="02020603050405020304" pitchFamily="18" charset="0"/>
                        </a:rPr>
                        <a:t>2</a:t>
                      </a:r>
                      <a:endParaRPr lang="vi-VN" sz="1400">
                        <a:effectLst/>
                        <a:latin typeface="Times New Roman" panose="02020603050405020304" pitchFamily="18" charset="0"/>
                        <a:ea typeface="Times New Roman" panose="02020603050405020304" pitchFamily="18" charset="0"/>
                      </a:endParaRPr>
                    </a:p>
                  </a:txBody>
                  <a:tcPr marL="56000" marR="56000" marT="0" marB="0"/>
                </a:tc>
                <a:tc>
                  <a:txBody>
                    <a:bodyPr/>
                    <a:lstStyle/>
                    <a:p>
                      <a:pPr marL="0" marR="0" algn="just">
                        <a:lnSpc>
                          <a:spcPct val="125000"/>
                        </a:lnSpc>
                        <a:spcBef>
                          <a:spcPts val="0"/>
                        </a:spcBef>
                        <a:spcAft>
                          <a:spcPts val="0"/>
                        </a:spcAft>
                      </a:pPr>
                      <a:r>
                        <a:rPr lang="en-US" sz="1400">
                          <a:effectLst/>
                        </a:rPr>
                        <a:t>Cung cấp chức năng khôi phục mật khẩu</a:t>
                      </a:r>
                      <a:endParaRPr lang="vi-VN" sz="1400">
                        <a:effectLst/>
                        <a:latin typeface="Times New Roman" panose="02020603050405020304" pitchFamily="18" charset="0"/>
                        <a:ea typeface="Times New Roman" panose="02020603050405020304" pitchFamily="18" charset="0"/>
                      </a:endParaRPr>
                    </a:p>
                  </a:txBody>
                  <a:tcPr marL="56000" marR="56000" marT="0" marB="0"/>
                </a:tc>
                <a:tc>
                  <a:txBody>
                    <a:bodyPr/>
                    <a:lstStyle/>
                    <a:p>
                      <a:pPr marL="0" marR="0" algn="just">
                        <a:lnSpc>
                          <a:spcPct val="125000"/>
                        </a:lnSpc>
                        <a:spcBef>
                          <a:spcPts val="0"/>
                        </a:spcBef>
                        <a:spcAft>
                          <a:spcPts val="0"/>
                        </a:spcAft>
                      </a:pPr>
                      <a:r>
                        <a:rPr lang="en-US" sz="1400">
                          <a:effectLst/>
                        </a:rPr>
                        <a:t>Khôi phục mật khẩu bằng cách gửi mã xác thực về email.</a:t>
                      </a:r>
                      <a:endParaRPr lang="vi-VN" sz="1400">
                        <a:effectLst/>
                        <a:latin typeface="Times New Roman" panose="02020603050405020304" pitchFamily="18" charset="0"/>
                        <a:ea typeface="Times New Roman" panose="02020603050405020304" pitchFamily="18" charset="0"/>
                      </a:endParaRPr>
                    </a:p>
                  </a:txBody>
                  <a:tcPr marL="56000" marR="56000" marT="0" marB="0"/>
                </a:tc>
                <a:tc>
                  <a:txBody>
                    <a:bodyPr/>
                    <a:lstStyle/>
                    <a:p>
                      <a:pPr marL="0" marR="0" algn="just">
                        <a:lnSpc>
                          <a:spcPct val="125000"/>
                        </a:lnSpc>
                        <a:spcBef>
                          <a:spcPts val="0"/>
                        </a:spcBef>
                        <a:spcAft>
                          <a:spcPts val="0"/>
                        </a:spcAft>
                      </a:pPr>
                      <a:r>
                        <a:rPr lang="en-US" sz="1400">
                          <a:effectLst/>
                        </a:rPr>
                        <a:t> </a:t>
                      </a:r>
                      <a:endParaRPr lang="vi-VN" sz="1400">
                        <a:effectLst/>
                        <a:latin typeface="Times New Roman" panose="02020603050405020304" pitchFamily="18" charset="0"/>
                        <a:ea typeface="Times New Roman" panose="02020603050405020304" pitchFamily="18" charset="0"/>
                      </a:endParaRPr>
                    </a:p>
                  </a:txBody>
                  <a:tcPr marL="56000" marR="56000" marT="0" marB="0"/>
                </a:tc>
                <a:extLst>
                  <a:ext uri="{0D108BD9-81ED-4DB2-BD59-A6C34878D82A}">
                    <a16:rowId xmlns:a16="http://schemas.microsoft.com/office/drawing/2014/main" val="1254602645"/>
                  </a:ext>
                </a:extLst>
              </a:tr>
              <a:tr h="587693">
                <a:tc>
                  <a:txBody>
                    <a:bodyPr/>
                    <a:lstStyle/>
                    <a:p>
                      <a:pPr marL="0" marR="0" algn="ctr">
                        <a:lnSpc>
                          <a:spcPct val="125000"/>
                        </a:lnSpc>
                        <a:spcBef>
                          <a:spcPts val="0"/>
                        </a:spcBef>
                        <a:spcAft>
                          <a:spcPts val="0"/>
                        </a:spcAft>
                      </a:pPr>
                      <a:r>
                        <a:rPr lang="en-US" sz="1400">
                          <a:effectLst/>
                          <a:latin typeface="Times New Roman" panose="02020603050405020304" pitchFamily="18" charset="0"/>
                          <a:ea typeface="Times New Roman" panose="02020603050405020304" pitchFamily="18" charset="0"/>
                        </a:rPr>
                        <a:t>3</a:t>
                      </a:r>
                      <a:endParaRPr lang="vi-VN" sz="1400">
                        <a:effectLst/>
                        <a:latin typeface="Times New Roman" panose="02020603050405020304" pitchFamily="18" charset="0"/>
                        <a:ea typeface="Times New Roman" panose="02020603050405020304" pitchFamily="18" charset="0"/>
                      </a:endParaRPr>
                    </a:p>
                  </a:txBody>
                  <a:tcPr marL="56000" marR="56000" marT="0" marB="0"/>
                </a:tc>
                <a:tc>
                  <a:txBody>
                    <a:bodyPr/>
                    <a:lstStyle/>
                    <a:p>
                      <a:pPr marL="0" marR="0" algn="just">
                        <a:lnSpc>
                          <a:spcPct val="125000"/>
                        </a:lnSpc>
                        <a:spcBef>
                          <a:spcPts val="0"/>
                        </a:spcBef>
                        <a:spcAft>
                          <a:spcPts val="0"/>
                        </a:spcAft>
                      </a:pPr>
                      <a:r>
                        <a:rPr lang="en-US" sz="1400">
                          <a:effectLst/>
                        </a:rPr>
                        <a:t>Cung cấp chức năng thanh toán trực tuyến</a:t>
                      </a:r>
                      <a:endParaRPr lang="vi-VN" sz="1400">
                        <a:effectLst/>
                        <a:latin typeface="Times New Roman" panose="02020603050405020304" pitchFamily="18" charset="0"/>
                        <a:ea typeface="Times New Roman" panose="02020603050405020304" pitchFamily="18" charset="0"/>
                      </a:endParaRPr>
                    </a:p>
                  </a:txBody>
                  <a:tcPr marL="56000" marR="56000" marT="0" marB="0"/>
                </a:tc>
                <a:tc>
                  <a:txBody>
                    <a:bodyPr/>
                    <a:lstStyle/>
                    <a:p>
                      <a:pPr marL="0" marR="0" algn="just">
                        <a:lnSpc>
                          <a:spcPct val="125000"/>
                        </a:lnSpc>
                        <a:spcBef>
                          <a:spcPts val="0"/>
                        </a:spcBef>
                        <a:spcAft>
                          <a:spcPts val="0"/>
                        </a:spcAft>
                      </a:pPr>
                      <a:r>
                        <a:rPr lang="en-US" sz="1400">
                          <a:effectLst/>
                        </a:rPr>
                        <a:t>Thanh toán trực tuyến bằng các hình thức: PayPal.</a:t>
                      </a:r>
                      <a:endParaRPr lang="vi-VN" sz="1400">
                        <a:effectLst/>
                        <a:latin typeface="Times New Roman" panose="02020603050405020304" pitchFamily="18" charset="0"/>
                        <a:ea typeface="Times New Roman" panose="02020603050405020304" pitchFamily="18" charset="0"/>
                      </a:endParaRPr>
                    </a:p>
                  </a:txBody>
                  <a:tcPr marL="56000" marR="56000" marT="0" marB="0"/>
                </a:tc>
                <a:tc>
                  <a:txBody>
                    <a:bodyPr/>
                    <a:lstStyle/>
                    <a:p>
                      <a:pPr marL="0" marR="0" algn="just">
                        <a:lnSpc>
                          <a:spcPct val="125000"/>
                        </a:lnSpc>
                        <a:spcBef>
                          <a:spcPts val="0"/>
                        </a:spcBef>
                        <a:spcAft>
                          <a:spcPts val="0"/>
                        </a:spcAft>
                      </a:pPr>
                      <a:r>
                        <a:rPr lang="en-US" sz="1400">
                          <a:effectLst/>
                        </a:rPr>
                        <a:t> </a:t>
                      </a:r>
                      <a:endParaRPr lang="vi-VN" sz="1400">
                        <a:effectLst/>
                        <a:latin typeface="Times New Roman" panose="02020603050405020304" pitchFamily="18" charset="0"/>
                        <a:ea typeface="Times New Roman" panose="02020603050405020304" pitchFamily="18" charset="0"/>
                      </a:endParaRPr>
                    </a:p>
                  </a:txBody>
                  <a:tcPr marL="56000" marR="56000" marT="0" marB="0"/>
                </a:tc>
                <a:extLst>
                  <a:ext uri="{0D108BD9-81ED-4DB2-BD59-A6C34878D82A}">
                    <a16:rowId xmlns:a16="http://schemas.microsoft.com/office/drawing/2014/main" val="144206124"/>
                  </a:ext>
                </a:extLst>
              </a:tr>
            </a:tbl>
          </a:graphicData>
        </a:graphic>
      </p:graphicFrame>
    </p:spTree>
    <p:extLst>
      <p:ext uri="{BB962C8B-B14F-4D97-AF65-F5344CB8AC3E}">
        <p14:creationId xmlns:p14="http://schemas.microsoft.com/office/powerpoint/2010/main" val="3353289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30" name="Google Shape;130;p1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24</a:t>
            </a:fld>
            <a:endParaRPr/>
          </a:p>
        </p:txBody>
      </p:sp>
      <p:sp>
        <p:nvSpPr>
          <p:cNvPr id="128" name="Google Shape;128;p19"/>
          <p:cNvSpPr txBox="1">
            <a:spLocks noGrp="1"/>
          </p:cNvSpPr>
          <p:nvPr>
            <p:ph type="title" idx="4294967295"/>
          </p:nvPr>
        </p:nvSpPr>
        <p:spPr>
          <a:xfrm>
            <a:off x="1442212" y="117179"/>
            <a:ext cx="6738938" cy="47329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solidFill>
                  <a:schemeClr val="accent1"/>
                </a:solidFill>
              </a:rPr>
              <a:t>Xác định yêu cầu</a:t>
            </a:r>
            <a:endParaRPr dirty="0">
              <a:solidFill>
                <a:schemeClr val="accent1"/>
              </a:solidFill>
            </a:endParaRPr>
          </a:p>
        </p:txBody>
      </p:sp>
      <p:sp>
        <p:nvSpPr>
          <p:cNvPr id="4" name="TextBox 3">
            <a:extLst>
              <a:ext uri="{FF2B5EF4-FFF2-40B4-BE49-F238E27FC236}">
                <a16:creationId xmlns:a16="http://schemas.microsoft.com/office/drawing/2014/main" id="{D34D3FA3-E29A-91EB-4E3E-71730A12EF70}"/>
              </a:ext>
            </a:extLst>
          </p:cNvPr>
          <p:cNvSpPr txBox="1"/>
          <p:nvPr/>
        </p:nvSpPr>
        <p:spPr>
          <a:xfrm>
            <a:off x="726687" y="498520"/>
            <a:ext cx="6030951" cy="376834"/>
          </a:xfrm>
          <a:prstGeom prst="rect">
            <a:avLst/>
          </a:prstGeom>
          <a:noFill/>
        </p:spPr>
        <p:txBody>
          <a:bodyPr wrap="square">
            <a:spAutoFit/>
          </a:bodyPr>
          <a:lstStyle/>
          <a:p>
            <a:pPr marL="914400" marR="237490" lvl="2" algn="just">
              <a:lnSpc>
                <a:spcPct val="150000"/>
              </a:lnSpc>
              <a:spcBef>
                <a:spcPts val="440"/>
              </a:spcBef>
              <a:spcAft>
                <a:spcPts val="0"/>
              </a:spcAft>
            </a:pPr>
            <a:r>
              <a:rPr lang="en-US" sz="1400" b="1">
                <a:effectLst/>
                <a:latin typeface="+mn-lt"/>
                <a:ea typeface="Times New Roman" panose="02020603050405020304" pitchFamily="18" charset="0"/>
              </a:rPr>
              <a:t>Yêu cầu phi chức năng</a:t>
            </a:r>
            <a:endParaRPr lang="vi-VN" sz="1400">
              <a:effectLst/>
              <a:latin typeface="+mn-lt"/>
              <a:ea typeface="Times New Roman" panose="02020603050405020304" pitchFamily="18" charset="0"/>
            </a:endParaRPr>
          </a:p>
        </p:txBody>
      </p:sp>
      <p:graphicFrame>
        <p:nvGraphicFramePr>
          <p:cNvPr id="2" name="Table 1">
            <a:extLst>
              <a:ext uri="{FF2B5EF4-FFF2-40B4-BE49-F238E27FC236}">
                <a16:creationId xmlns:a16="http://schemas.microsoft.com/office/drawing/2014/main" id="{70011308-8FF9-5404-D038-C699DAC014F4}"/>
              </a:ext>
            </a:extLst>
          </p:cNvPr>
          <p:cNvGraphicFramePr>
            <a:graphicFrameLocks noGrp="1"/>
          </p:cNvGraphicFramePr>
          <p:nvPr>
            <p:extLst>
              <p:ext uri="{D42A27DB-BD31-4B8C-83A1-F6EECF244321}">
                <p14:modId xmlns:p14="http://schemas.microsoft.com/office/powerpoint/2010/main" val="1292473514"/>
              </p:ext>
            </p:extLst>
          </p:nvPr>
        </p:nvGraphicFramePr>
        <p:xfrm>
          <a:off x="1646995" y="1024844"/>
          <a:ext cx="6857668" cy="3620136"/>
        </p:xfrm>
        <a:graphic>
          <a:graphicData uri="http://schemas.openxmlformats.org/drawingml/2006/table">
            <a:tbl>
              <a:tblPr firstRow="1" firstCol="1" bandRow="1">
                <a:tableStyleId>{918E7EF0-30BA-47A9-9E73-536E6FB35545}</a:tableStyleId>
              </a:tblPr>
              <a:tblGrid>
                <a:gridCol w="586005">
                  <a:extLst>
                    <a:ext uri="{9D8B030D-6E8A-4147-A177-3AD203B41FA5}">
                      <a16:colId xmlns:a16="http://schemas.microsoft.com/office/drawing/2014/main" val="138281409"/>
                    </a:ext>
                  </a:extLst>
                </a:gridCol>
                <a:gridCol w="3573062">
                  <a:extLst>
                    <a:ext uri="{9D8B030D-6E8A-4147-A177-3AD203B41FA5}">
                      <a16:colId xmlns:a16="http://schemas.microsoft.com/office/drawing/2014/main" val="2922480742"/>
                    </a:ext>
                  </a:extLst>
                </a:gridCol>
                <a:gridCol w="1619987">
                  <a:extLst>
                    <a:ext uri="{9D8B030D-6E8A-4147-A177-3AD203B41FA5}">
                      <a16:colId xmlns:a16="http://schemas.microsoft.com/office/drawing/2014/main" val="2187021953"/>
                    </a:ext>
                  </a:extLst>
                </a:gridCol>
                <a:gridCol w="1078614">
                  <a:extLst>
                    <a:ext uri="{9D8B030D-6E8A-4147-A177-3AD203B41FA5}">
                      <a16:colId xmlns:a16="http://schemas.microsoft.com/office/drawing/2014/main" val="644571924"/>
                    </a:ext>
                  </a:extLst>
                </a:gridCol>
              </a:tblGrid>
              <a:tr h="388698">
                <a:tc>
                  <a:txBody>
                    <a:bodyPr/>
                    <a:lstStyle/>
                    <a:p>
                      <a:pPr marL="0" marR="0" algn="ctr">
                        <a:lnSpc>
                          <a:spcPct val="125000"/>
                        </a:lnSpc>
                        <a:spcBef>
                          <a:spcPts val="0"/>
                        </a:spcBef>
                        <a:spcAft>
                          <a:spcPts val="0"/>
                        </a:spcAft>
                      </a:pPr>
                      <a:r>
                        <a:rPr lang="en-US" sz="1400">
                          <a:effectLst/>
                        </a:rPr>
                        <a:t>STT</a:t>
                      </a:r>
                      <a:endParaRPr lang="vi-VN" sz="1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ct val="125000"/>
                        </a:lnSpc>
                        <a:spcBef>
                          <a:spcPts val="0"/>
                        </a:spcBef>
                        <a:spcAft>
                          <a:spcPts val="0"/>
                        </a:spcAft>
                      </a:pPr>
                      <a:r>
                        <a:rPr lang="en-US" sz="1400">
                          <a:effectLst/>
                        </a:rPr>
                        <a:t>Yêu cầu chất lượng</a:t>
                      </a:r>
                      <a:endParaRPr lang="vi-VN" sz="1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ct val="125000"/>
                        </a:lnSpc>
                        <a:spcBef>
                          <a:spcPts val="0"/>
                        </a:spcBef>
                        <a:spcAft>
                          <a:spcPts val="0"/>
                        </a:spcAft>
                      </a:pPr>
                      <a:r>
                        <a:rPr lang="en-US" sz="1400">
                          <a:effectLst/>
                        </a:rPr>
                        <a:t>Loại yêu cầu</a:t>
                      </a:r>
                      <a:endParaRPr lang="vi-VN" sz="1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ct val="125000"/>
                        </a:lnSpc>
                        <a:spcBef>
                          <a:spcPts val="0"/>
                        </a:spcBef>
                        <a:spcAft>
                          <a:spcPts val="0"/>
                        </a:spcAft>
                      </a:pPr>
                      <a:r>
                        <a:rPr lang="en-US" sz="1400">
                          <a:effectLst/>
                        </a:rPr>
                        <a:t>Ghi chú</a:t>
                      </a:r>
                      <a:endParaRPr lang="vi-VN" sz="1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290165486"/>
                  </a:ext>
                </a:extLst>
              </a:tr>
              <a:tr h="818014">
                <a:tc>
                  <a:txBody>
                    <a:bodyPr/>
                    <a:lstStyle/>
                    <a:p>
                      <a:pPr marL="0" marR="0" algn="ctr">
                        <a:lnSpc>
                          <a:spcPct val="125000"/>
                        </a:lnSpc>
                        <a:spcBef>
                          <a:spcPts val="0"/>
                        </a:spcBef>
                        <a:spcAft>
                          <a:spcPts val="0"/>
                        </a:spcAft>
                      </a:pPr>
                      <a:r>
                        <a:rPr lang="en-US" sz="1400">
                          <a:effectLst/>
                        </a:rPr>
                        <a:t>1</a:t>
                      </a:r>
                      <a:endParaRPr lang="vi-VN" sz="1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lnSpc>
                          <a:spcPct val="125000"/>
                        </a:lnSpc>
                        <a:spcBef>
                          <a:spcPts val="0"/>
                        </a:spcBef>
                        <a:spcAft>
                          <a:spcPts val="0"/>
                        </a:spcAft>
                      </a:pPr>
                      <a:r>
                        <a:rPr lang="en-US" sz="1400">
                          <a:effectLst/>
                        </a:rPr>
                        <a:t>Giao diện bắt mắt và thân thiện với người dùng</a:t>
                      </a:r>
                      <a:endParaRPr lang="vi-VN" sz="1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ct val="125000"/>
                        </a:lnSpc>
                        <a:spcBef>
                          <a:spcPts val="0"/>
                        </a:spcBef>
                        <a:spcAft>
                          <a:spcPts val="0"/>
                        </a:spcAft>
                      </a:pPr>
                      <a:r>
                        <a:rPr lang="en-US" sz="1400">
                          <a:effectLst/>
                        </a:rPr>
                        <a:t>Tính tiện dụng</a:t>
                      </a:r>
                      <a:endParaRPr lang="vi-VN" sz="1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lnSpc>
                          <a:spcPct val="125000"/>
                        </a:lnSpc>
                        <a:spcBef>
                          <a:spcPts val="0"/>
                        </a:spcBef>
                        <a:spcAft>
                          <a:spcPts val="0"/>
                        </a:spcAft>
                      </a:pPr>
                      <a:r>
                        <a:rPr lang="en-US" sz="1400">
                          <a:effectLst/>
                        </a:rPr>
                        <a:t> </a:t>
                      </a:r>
                      <a:endParaRPr lang="vi-VN" sz="1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463519026"/>
                  </a:ext>
                </a:extLst>
              </a:tr>
              <a:tr h="818014">
                <a:tc>
                  <a:txBody>
                    <a:bodyPr/>
                    <a:lstStyle/>
                    <a:p>
                      <a:pPr marL="0" marR="0" algn="ctr">
                        <a:lnSpc>
                          <a:spcPct val="125000"/>
                        </a:lnSpc>
                        <a:spcBef>
                          <a:spcPts val="0"/>
                        </a:spcBef>
                        <a:spcAft>
                          <a:spcPts val="0"/>
                        </a:spcAft>
                      </a:pPr>
                      <a:r>
                        <a:rPr lang="en-US" sz="1400">
                          <a:effectLst/>
                        </a:rPr>
                        <a:t>2</a:t>
                      </a:r>
                      <a:endParaRPr lang="vi-VN" sz="1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lnSpc>
                          <a:spcPct val="125000"/>
                        </a:lnSpc>
                        <a:spcBef>
                          <a:spcPts val="0"/>
                        </a:spcBef>
                        <a:spcAft>
                          <a:spcPts val="0"/>
                        </a:spcAft>
                      </a:pPr>
                      <a:r>
                        <a:rPr lang="en-US" sz="1400">
                          <a:effectLst/>
                        </a:rPr>
                        <a:t>Tốc độ xử lý và tìm kiếm nhanh chóng, chính xác.</a:t>
                      </a:r>
                      <a:endParaRPr lang="vi-VN" sz="1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ct val="125000"/>
                        </a:lnSpc>
                        <a:spcBef>
                          <a:spcPts val="0"/>
                        </a:spcBef>
                        <a:spcAft>
                          <a:spcPts val="0"/>
                        </a:spcAft>
                      </a:pPr>
                      <a:r>
                        <a:rPr lang="en-US" sz="1400">
                          <a:effectLst/>
                        </a:rPr>
                        <a:t>Tính hiệu quả</a:t>
                      </a:r>
                      <a:endParaRPr lang="vi-VN" sz="1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lnSpc>
                          <a:spcPct val="125000"/>
                        </a:lnSpc>
                        <a:spcBef>
                          <a:spcPts val="0"/>
                        </a:spcBef>
                        <a:spcAft>
                          <a:spcPts val="0"/>
                        </a:spcAft>
                      </a:pPr>
                      <a:r>
                        <a:rPr lang="en-US" sz="1400">
                          <a:effectLst/>
                        </a:rPr>
                        <a:t> </a:t>
                      </a:r>
                      <a:endParaRPr lang="vi-VN" sz="1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29442121"/>
                  </a:ext>
                </a:extLst>
              </a:tr>
              <a:tr h="388698">
                <a:tc>
                  <a:txBody>
                    <a:bodyPr/>
                    <a:lstStyle/>
                    <a:p>
                      <a:pPr marL="0" marR="0" algn="ctr">
                        <a:lnSpc>
                          <a:spcPct val="125000"/>
                        </a:lnSpc>
                        <a:spcBef>
                          <a:spcPts val="0"/>
                        </a:spcBef>
                        <a:spcAft>
                          <a:spcPts val="0"/>
                        </a:spcAft>
                      </a:pPr>
                      <a:r>
                        <a:rPr lang="en-US" sz="1400">
                          <a:effectLst/>
                        </a:rPr>
                        <a:t>3</a:t>
                      </a:r>
                      <a:endParaRPr lang="vi-VN" sz="1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lnSpc>
                          <a:spcPct val="125000"/>
                        </a:lnSpc>
                        <a:spcBef>
                          <a:spcPts val="0"/>
                        </a:spcBef>
                        <a:spcAft>
                          <a:spcPts val="0"/>
                        </a:spcAft>
                      </a:pPr>
                      <a:r>
                        <a:rPr lang="en-US" sz="1400">
                          <a:effectLst/>
                        </a:rPr>
                        <a:t>Có độ tin cậy cao</a:t>
                      </a:r>
                      <a:endParaRPr lang="vi-VN" sz="1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ct val="125000"/>
                        </a:lnSpc>
                        <a:spcBef>
                          <a:spcPts val="0"/>
                        </a:spcBef>
                        <a:spcAft>
                          <a:spcPts val="0"/>
                        </a:spcAft>
                      </a:pPr>
                      <a:r>
                        <a:rPr lang="en-US" sz="1400">
                          <a:effectLst/>
                        </a:rPr>
                        <a:t>Tính hiệu quả</a:t>
                      </a:r>
                      <a:endParaRPr lang="vi-VN" sz="1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lnSpc>
                          <a:spcPct val="125000"/>
                        </a:lnSpc>
                        <a:spcBef>
                          <a:spcPts val="0"/>
                        </a:spcBef>
                        <a:spcAft>
                          <a:spcPts val="0"/>
                        </a:spcAft>
                      </a:pPr>
                      <a:r>
                        <a:rPr lang="en-US" sz="1400">
                          <a:effectLst/>
                        </a:rPr>
                        <a:t> </a:t>
                      </a:r>
                      <a:endParaRPr lang="vi-VN" sz="1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01226042"/>
                  </a:ext>
                </a:extLst>
              </a:tr>
              <a:tr h="818014">
                <a:tc>
                  <a:txBody>
                    <a:bodyPr/>
                    <a:lstStyle/>
                    <a:p>
                      <a:pPr marL="0" marR="0" algn="ctr">
                        <a:lnSpc>
                          <a:spcPct val="125000"/>
                        </a:lnSpc>
                        <a:spcBef>
                          <a:spcPts val="0"/>
                        </a:spcBef>
                        <a:spcAft>
                          <a:spcPts val="0"/>
                        </a:spcAft>
                      </a:pPr>
                      <a:r>
                        <a:rPr lang="en-US" sz="1400">
                          <a:effectLst/>
                        </a:rPr>
                        <a:t>4</a:t>
                      </a:r>
                      <a:endParaRPr lang="vi-VN" sz="1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lnSpc>
                          <a:spcPct val="125000"/>
                        </a:lnSpc>
                        <a:spcBef>
                          <a:spcPts val="0"/>
                        </a:spcBef>
                        <a:spcAft>
                          <a:spcPts val="0"/>
                        </a:spcAft>
                      </a:pPr>
                      <a:r>
                        <a:rPr lang="en-US" sz="1400">
                          <a:effectLst/>
                        </a:rPr>
                        <a:t>Các thông tin cá nhân của người dùng phải được bảo mật và mã hóa.</a:t>
                      </a:r>
                      <a:endParaRPr lang="vi-VN" sz="1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ct val="125000"/>
                        </a:lnSpc>
                        <a:spcBef>
                          <a:spcPts val="0"/>
                        </a:spcBef>
                        <a:spcAft>
                          <a:spcPts val="0"/>
                        </a:spcAft>
                      </a:pPr>
                      <a:r>
                        <a:rPr lang="en-US" sz="1400">
                          <a:effectLst/>
                        </a:rPr>
                        <a:t>Tính bảo mật</a:t>
                      </a:r>
                      <a:endParaRPr lang="vi-VN" sz="1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lnSpc>
                          <a:spcPct val="125000"/>
                        </a:lnSpc>
                        <a:spcBef>
                          <a:spcPts val="0"/>
                        </a:spcBef>
                        <a:spcAft>
                          <a:spcPts val="0"/>
                        </a:spcAft>
                      </a:pPr>
                      <a:r>
                        <a:rPr lang="en-US" sz="1400">
                          <a:effectLst/>
                        </a:rPr>
                        <a:t> </a:t>
                      </a:r>
                      <a:endParaRPr lang="vi-VN" sz="1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265429027"/>
                  </a:ext>
                </a:extLst>
              </a:tr>
              <a:tr h="388698">
                <a:tc>
                  <a:txBody>
                    <a:bodyPr/>
                    <a:lstStyle/>
                    <a:p>
                      <a:pPr marL="0" marR="0" algn="ctr">
                        <a:lnSpc>
                          <a:spcPct val="125000"/>
                        </a:lnSpc>
                        <a:spcBef>
                          <a:spcPts val="0"/>
                        </a:spcBef>
                        <a:spcAft>
                          <a:spcPts val="0"/>
                        </a:spcAft>
                      </a:pPr>
                      <a:r>
                        <a:rPr lang="en-US" sz="1400">
                          <a:effectLst/>
                        </a:rPr>
                        <a:t>5</a:t>
                      </a:r>
                      <a:endParaRPr lang="vi-VN" sz="1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lnSpc>
                          <a:spcPct val="125000"/>
                        </a:lnSpc>
                        <a:spcBef>
                          <a:spcPts val="0"/>
                        </a:spcBef>
                        <a:spcAft>
                          <a:spcPts val="0"/>
                        </a:spcAft>
                      </a:pPr>
                      <a:r>
                        <a:rPr lang="en-US" sz="1400">
                          <a:effectLst/>
                        </a:rPr>
                        <a:t>Có thể dễ dàng mở rộng quy mô hệ thống.</a:t>
                      </a:r>
                      <a:endParaRPr lang="vi-VN" sz="1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ct val="125000"/>
                        </a:lnSpc>
                        <a:spcBef>
                          <a:spcPts val="0"/>
                        </a:spcBef>
                        <a:spcAft>
                          <a:spcPts val="0"/>
                        </a:spcAft>
                      </a:pPr>
                      <a:r>
                        <a:rPr lang="en-US" sz="1400">
                          <a:effectLst/>
                        </a:rPr>
                        <a:t>Tính tiến hóa</a:t>
                      </a:r>
                      <a:endParaRPr lang="vi-VN" sz="1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just">
                        <a:lnSpc>
                          <a:spcPct val="125000"/>
                        </a:lnSpc>
                        <a:spcBef>
                          <a:spcPts val="0"/>
                        </a:spcBef>
                        <a:spcAft>
                          <a:spcPts val="0"/>
                        </a:spcAft>
                      </a:pPr>
                      <a:r>
                        <a:rPr lang="en-US" sz="1400">
                          <a:effectLst/>
                        </a:rPr>
                        <a:t> </a:t>
                      </a:r>
                      <a:endParaRPr lang="vi-VN" sz="1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272712096"/>
                  </a:ext>
                </a:extLst>
              </a:tr>
            </a:tbl>
          </a:graphicData>
        </a:graphic>
      </p:graphicFrame>
    </p:spTree>
    <p:extLst>
      <p:ext uri="{BB962C8B-B14F-4D97-AF65-F5344CB8AC3E}">
        <p14:creationId xmlns:p14="http://schemas.microsoft.com/office/powerpoint/2010/main" val="1696327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30" name="Google Shape;130;p1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25</a:t>
            </a:fld>
            <a:endParaRPr/>
          </a:p>
        </p:txBody>
      </p:sp>
      <p:sp>
        <p:nvSpPr>
          <p:cNvPr id="128" name="Google Shape;128;p19"/>
          <p:cNvSpPr txBox="1">
            <a:spLocks noGrp="1"/>
          </p:cNvSpPr>
          <p:nvPr>
            <p:ph type="title" idx="4294967295"/>
          </p:nvPr>
        </p:nvSpPr>
        <p:spPr>
          <a:xfrm>
            <a:off x="1442212" y="117179"/>
            <a:ext cx="6738938" cy="47329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solidFill>
                  <a:schemeClr val="accent1"/>
                </a:solidFill>
              </a:rPr>
              <a:t>Mô hình hóa yêu cầu</a:t>
            </a:r>
            <a:endParaRPr dirty="0">
              <a:solidFill>
                <a:schemeClr val="accent1"/>
              </a:solidFill>
            </a:endParaRPr>
          </a:p>
        </p:txBody>
      </p:sp>
      <p:grpSp>
        <p:nvGrpSpPr>
          <p:cNvPr id="4" name="Group 3">
            <a:extLst>
              <a:ext uri="{FF2B5EF4-FFF2-40B4-BE49-F238E27FC236}">
                <a16:creationId xmlns:a16="http://schemas.microsoft.com/office/drawing/2014/main" id="{6D5A509F-6BCD-3B8F-A7C8-5AC04B53723A}"/>
              </a:ext>
            </a:extLst>
          </p:cNvPr>
          <p:cNvGrpSpPr/>
          <p:nvPr/>
        </p:nvGrpSpPr>
        <p:grpSpPr>
          <a:xfrm>
            <a:off x="2147876" y="750020"/>
            <a:ext cx="5862869" cy="3999805"/>
            <a:chOff x="2147876" y="750020"/>
            <a:chExt cx="5862869" cy="3999805"/>
          </a:xfrm>
        </p:grpSpPr>
        <p:pic>
          <p:nvPicPr>
            <p:cNvPr id="6" name="Picture 5">
              <a:extLst>
                <a:ext uri="{FF2B5EF4-FFF2-40B4-BE49-F238E27FC236}">
                  <a16:creationId xmlns:a16="http://schemas.microsoft.com/office/drawing/2014/main" id="{5191C80E-0CEC-34E7-A3F5-1C695D908A31}"/>
                </a:ext>
              </a:extLst>
            </p:cNvPr>
            <p:cNvPicPr>
              <a:picLocks noChangeAspect="1"/>
            </p:cNvPicPr>
            <p:nvPr/>
          </p:nvPicPr>
          <p:blipFill>
            <a:blip r:embed="rId3"/>
            <a:stretch>
              <a:fillRect/>
            </a:stretch>
          </p:blipFill>
          <p:spPr>
            <a:xfrm>
              <a:off x="2147876" y="750020"/>
              <a:ext cx="5862869" cy="3803005"/>
            </a:xfrm>
            <a:prstGeom prst="rect">
              <a:avLst/>
            </a:prstGeom>
          </p:spPr>
        </p:pic>
        <p:sp>
          <p:nvSpPr>
            <p:cNvPr id="3" name="TextBox 2">
              <a:extLst>
                <a:ext uri="{FF2B5EF4-FFF2-40B4-BE49-F238E27FC236}">
                  <a16:creationId xmlns:a16="http://schemas.microsoft.com/office/drawing/2014/main" id="{9CCB1FEB-FD1D-4006-3995-70A8838DC51B}"/>
                </a:ext>
              </a:extLst>
            </p:cNvPr>
            <p:cNvSpPr txBox="1"/>
            <p:nvPr/>
          </p:nvSpPr>
          <p:spPr>
            <a:xfrm>
              <a:off x="2533186" y="4442048"/>
              <a:ext cx="4679794" cy="307777"/>
            </a:xfrm>
            <a:prstGeom prst="rect">
              <a:avLst/>
            </a:prstGeom>
            <a:noFill/>
          </p:spPr>
          <p:txBody>
            <a:bodyPr wrap="square">
              <a:spAutoFit/>
            </a:bodyPr>
            <a:lstStyle/>
            <a:p>
              <a:pPr marL="365760" marR="0" algn="ctr">
                <a:spcBef>
                  <a:spcPts val="0"/>
                </a:spcBef>
                <a:spcAft>
                  <a:spcPts val="1000"/>
                </a:spcAft>
              </a:pPr>
              <a:r>
                <a:rPr lang="en-US" sz="1400" b="1" i="1">
                  <a:effectLst/>
                  <a:latin typeface="Times New Roman" panose="02020603050405020304" pitchFamily="18" charset="0"/>
                  <a:ea typeface="Arial" panose="020B0604020202020204" pitchFamily="34" charset="0"/>
                  <a:cs typeface="Arial" panose="020B0604020202020204" pitchFamily="34" charset="0"/>
                </a:rPr>
                <a:t>Sơ đồ Use case phía khách hàng</a:t>
              </a:r>
              <a:endParaRPr lang="vi-VN" sz="1400" b="1" i="1">
                <a:effectLst/>
                <a:latin typeface="Times New Roman" panose="02020603050405020304" pitchFamily="18" charset="0"/>
                <a:ea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616504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30" name="Google Shape;130;p1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26</a:t>
            </a:fld>
            <a:endParaRPr/>
          </a:p>
        </p:txBody>
      </p:sp>
      <p:sp>
        <p:nvSpPr>
          <p:cNvPr id="128" name="Google Shape;128;p19"/>
          <p:cNvSpPr txBox="1">
            <a:spLocks noGrp="1"/>
          </p:cNvSpPr>
          <p:nvPr>
            <p:ph type="title" idx="4294967295"/>
          </p:nvPr>
        </p:nvSpPr>
        <p:spPr>
          <a:xfrm>
            <a:off x="1442212" y="117179"/>
            <a:ext cx="6738938" cy="47329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solidFill>
                  <a:schemeClr val="accent1"/>
                </a:solidFill>
              </a:rPr>
              <a:t>Mô hình hóa yêu cầu</a:t>
            </a:r>
            <a:endParaRPr dirty="0">
              <a:solidFill>
                <a:schemeClr val="accent1"/>
              </a:solidFill>
            </a:endParaRPr>
          </a:p>
        </p:txBody>
      </p:sp>
      <p:grpSp>
        <p:nvGrpSpPr>
          <p:cNvPr id="4" name="Group 3">
            <a:extLst>
              <a:ext uri="{FF2B5EF4-FFF2-40B4-BE49-F238E27FC236}">
                <a16:creationId xmlns:a16="http://schemas.microsoft.com/office/drawing/2014/main" id="{AD62F3F7-54F5-9577-694F-3CCD364D1207}"/>
              </a:ext>
            </a:extLst>
          </p:cNvPr>
          <p:cNvGrpSpPr/>
          <p:nvPr/>
        </p:nvGrpSpPr>
        <p:grpSpPr>
          <a:xfrm>
            <a:off x="2318020" y="763395"/>
            <a:ext cx="5578475" cy="3986430"/>
            <a:chOff x="2318020" y="763395"/>
            <a:chExt cx="5578475" cy="3986430"/>
          </a:xfrm>
        </p:grpSpPr>
        <p:sp>
          <p:nvSpPr>
            <p:cNvPr id="3" name="TextBox 2">
              <a:extLst>
                <a:ext uri="{FF2B5EF4-FFF2-40B4-BE49-F238E27FC236}">
                  <a16:creationId xmlns:a16="http://schemas.microsoft.com/office/drawing/2014/main" id="{9CCB1FEB-FD1D-4006-3995-70A8838DC51B}"/>
                </a:ext>
              </a:extLst>
            </p:cNvPr>
            <p:cNvSpPr txBox="1"/>
            <p:nvPr/>
          </p:nvSpPr>
          <p:spPr>
            <a:xfrm>
              <a:off x="2471784" y="4442048"/>
              <a:ext cx="4679794" cy="307777"/>
            </a:xfrm>
            <a:prstGeom prst="rect">
              <a:avLst/>
            </a:prstGeom>
            <a:noFill/>
          </p:spPr>
          <p:txBody>
            <a:bodyPr wrap="square">
              <a:spAutoFit/>
            </a:bodyPr>
            <a:lstStyle/>
            <a:p>
              <a:pPr marL="365760" marR="0" algn="ctr">
                <a:spcBef>
                  <a:spcPts val="0"/>
                </a:spcBef>
                <a:spcAft>
                  <a:spcPts val="1000"/>
                </a:spcAft>
              </a:pPr>
              <a:r>
                <a:rPr lang="en-US" sz="1400" b="1" i="1">
                  <a:effectLst/>
                  <a:latin typeface="Times New Roman" panose="02020603050405020304" pitchFamily="18" charset="0"/>
                  <a:ea typeface="Arial" panose="020B0604020202020204" pitchFamily="34" charset="0"/>
                  <a:cs typeface="Arial" panose="020B0604020202020204" pitchFamily="34" charset="0"/>
                </a:rPr>
                <a:t>Sơ đồ Use case phía quản trị viên</a:t>
              </a:r>
              <a:endParaRPr lang="vi-VN" sz="1400" b="1" i="1">
                <a:effectLst/>
                <a:latin typeface="Times New Roman" panose="02020603050405020304" pitchFamily="18" charset="0"/>
                <a:ea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E305358A-A250-3885-A186-21971910872D}"/>
                </a:ext>
              </a:extLst>
            </p:cNvPr>
            <p:cNvPicPr>
              <a:picLocks noChangeAspect="1"/>
            </p:cNvPicPr>
            <p:nvPr/>
          </p:nvPicPr>
          <p:blipFill>
            <a:blip r:embed="rId3"/>
            <a:stretch>
              <a:fillRect/>
            </a:stretch>
          </p:blipFill>
          <p:spPr>
            <a:xfrm>
              <a:off x="2318020" y="763395"/>
              <a:ext cx="5578475" cy="3592830"/>
            </a:xfrm>
            <a:prstGeom prst="rect">
              <a:avLst/>
            </a:prstGeom>
          </p:spPr>
        </p:pic>
      </p:grpSp>
    </p:spTree>
    <p:extLst>
      <p:ext uri="{BB962C8B-B14F-4D97-AF65-F5344CB8AC3E}">
        <p14:creationId xmlns:p14="http://schemas.microsoft.com/office/powerpoint/2010/main" val="1226452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2935400" y="2014877"/>
            <a:ext cx="5814900" cy="118924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Phần 4: Phân tích và thiết kế hệ thống</a:t>
            </a:r>
            <a:endParaRPr dirty="0"/>
          </a:p>
        </p:txBody>
      </p:sp>
    </p:spTree>
    <p:extLst>
      <p:ext uri="{BB962C8B-B14F-4D97-AF65-F5344CB8AC3E}">
        <p14:creationId xmlns:p14="http://schemas.microsoft.com/office/powerpoint/2010/main" val="5015072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30" name="Google Shape;130;p1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28</a:t>
            </a:fld>
            <a:endParaRPr/>
          </a:p>
        </p:txBody>
      </p:sp>
      <p:sp>
        <p:nvSpPr>
          <p:cNvPr id="128" name="Google Shape;128;p19"/>
          <p:cNvSpPr txBox="1">
            <a:spLocks noGrp="1"/>
          </p:cNvSpPr>
          <p:nvPr>
            <p:ph type="title" idx="4294967295"/>
          </p:nvPr>
        </p:nvSpPr>
        <p:spPr>
          <a:xfrm>
            <a:off x="1442212" y="0"/>
            <a:ext cx="6738938" cy="47329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solidFill>
                  <a:schemeClr val="accent1"/>
                </a:solidFill>
              </a:rPr>
              <a:t>Cơ sở dữ liệu</a:t>
            </a:r>
            <a:endParaRPr dirty="0">
              <a:solidFill>
                <a:schemeClr val="accent1"/>
              </a:solidFill>
            </a:endParaRPr>
          </a:p>
        </p:txBody>
      </p:sp>
      <p:grpSp>
        <p:nvGrpSpPr>
          <p:cNvPr id="5" name="Group 4">
            <a:extLst>
              <a:ext uri="{FF2B5EF4-FFF2-40B4-BE49-F238E27FC236}">
                <a16:creationId xmlns:a16="http://schemas.microsoft.com/office/drawing/2014/main" id="{F44F4237-861E-AD8E-C3CB-FF3273B07C73}"/>
              </a:ext>
            </a:extLst>
          </p:cNvPr>
          <p:cNvGrpSpPr/>
          <p:nvPr/>
        </p:nvGrpSpPr>
        <p:grpSpPr>
          <a:xfrm>
            <a:off x="2022443" y="401443"/>
            <a:ext cx="5578475" cy="4669376"/>
            <a:chOff x="2022443" y="401443"/>
            <a:chExt cx="5578475" cy="4669376"/>
          </a:xfrm>
        </p:grpSpPr>
        <p:sp>
          <p:nvSpPr>
            <p:cNvPr id="3" name="TextBox 2">
              <a:extLst>
                <a:ext uri="{FF2B5EF4-FFF2-40B4-BE49-F238E27FC236}">
                  <a16:creationId xmlns:a16="http://schemas.microsoft.com/office/drawing/2014/main" id="{9CCB1FEB-FD1D-4006-3995-70A8838DC51B}"/>
                </a:ext>
              </a:extLst>
            </p:cNvPr>
            <p:cNvSpPr txBox="1"/>
            <p:nvPr/>
          </p:nvSpPr>
          <p:spPr>
            <a:xfrm>
              <a:off x="2471784" y="4732265"/>
              <a:ext cx="4679794" cy="338554"/>
            </a:xfrm>
            <a:prstGeom prst="rect">
              <a:avLst/>
            </a:prstGeom>
            <a:noFill/>
          </p:spPr>
          <p:txBody>
            <a:bodyPr wrap="square">
              <a:spAutoFit/>
            </a:bodyPr>
            <a:lstStyle/>
            <a:p>
              <a:pPr marL="365760" marR="0" algn="ctr">
                <a:spcBef>
                  <a:spcPts val="0"/>
                </a:spcBef>
                <a:spcAft>
                  <a:spcPts val="1000"/>
                </a:spcAft>
              </a:pPr>
              <a:r>
                <a:rPr lang="en-US" sz="1600" i="1">
                  <a:latin typeface="Times New Roman" panose="02020603050405020304" pitchFamily="18" charset="0"/>
                  <a:ea typeface="Times New Roman" panose="02020603050405020304" pitchFamily="18" charset="0"/>
                </a:rPr>
                <a:t>Lược đồ c</a:t>
              </a:r>
              <a:r>
                <a:rPr lang="en-US" sz="1600" i="1">
                  <a:effectLst/>
                  <a:latin typeface="Times New Roman" panose="02020603050405020304" pitchFamily="18" charset="0"/>
                  <a:ea typeface="Times New Roman" panose="02020603050405020304" pitchFamily="18" charset="0"/>
                </a:rPr>
                <a:t>ơ sở dữ liệu</a:t>
              </a:r>
              <a:endParaRPr lang="vi-VN" sz="1600" b="1" i="1">
                <a:effectLst/>
                <a:latin typeface="Times New Roman" panose="02020603050405020304" pitchFamily="18" charset="0"/>
                <a:ea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535500B3-DD1A-CE75-F54F-4A0ACA17A744}"/>
                </a:ext>
              </a:extLst>
            </p:cNvPr>
            <p:cNvPicPr>
              <a:picLocks noChangeAspect="1"/>
            </p:cNvPicPr>
            <p:nvPr/>
          </p:nvPicPr>
          <p:blipFill>
            <a:blip r:embed="rId3"/>
            <a:stretch>
              <a:fillRect/>
            </a:stretch>
          </p:blipFill>
          <p:spPr>
            <a:xfrm>
              <a:off x="2022443" y="401443"/>
              <a:ext cx="5578475" cy="4348381"/>
            </a:xfrm>
            <a:prstGeom prst="rect">
              <a:avLst/>
            </a:prstGeom>
          </p:spPr>
        </p:pic>
      </p:grpSp>
    </p:spTree>
    <p:extLst>
      <p:ext uri="{BB962C8B-B14F-4D97-AF65-F5344CB8AC3E}">
        <p14:creationId xmlns:p14="http://schemas.microsoft.com/office/powerpoint/2010/main" val="311185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30" name="Google Shape;130;p1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29</a:t>
            </a:fld>
            <a:endParaRPr/>
          </a:p>
        </p:txBody>
      </p:sp>
      <p:sp>
        <p:nvSpPr>
          <p:cNvPr id="128" name="Google Shape;128;p19"/>
          <p:cNvSpPr txBox="1">
            <a:spLocks noGrp="1"/>
          </p:cNvSpPr>
          <p:nvPr>
            <p:ph type="title" idx="4294967295"/>
          </p:nvPr>
        </p:nvSpPr>
        <p:spPr>
          <a:xfrm>
            <a:off x="1442212" y="0"/>
            <a:ext cx="6738938" cy="29091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solidFill>
                  <a:schemeClr val="accent1"/>
                </a:solidFill>
              </a:rPr>
              <a:t>Thiết kế giao diện</a:t>
            </a:r>
            <a:endParaRPr dirty="0">
              <a:solidFill>
                <a:schemeClr val="accent1"/>
              </a:solidFill>
            </a:endParaRPr>
          </a:p>
        </p:txBody>
      </p:sp>
      <p:graphicFrame>
        <p:nvGraphicFramePr>
          <p:cNvPr id="6" name="Table 5">
            <a:extLst>
              <a:ext uri="{FF2B5EF4-FFF2-40B4-BE49-F238E27FC236}">
                <a16:creationId xmlns:a16="http://schemas.microsoft.com/office/drawing/2014/main" id="{C26C71E0-642B-E4CE-886B-231486A057C0}"/>
              </a:ext>
            </a:extLst>
          </p:cNvPr>
          <p:cNvGraphicFramePr>
            <a:graphicFrameLocks noGrp="1"/>
          </p:cNvGraphicFramePr>
          <p:nvPr>
            <p:extLst>
              <p:ext uri="{D42A27DB-BD31-4B8C-83A1-F6EECF244321}">
                <p14:modId xmlns:p14="http://schemas.microsoft.com/office/powerpoint/2010/main" val="1237053737"/>
              </p:ext>
            </p:extLst>
          </p:nvPr>
        </p:nvGraphicFramePr>
        <p:xfrm>
          <a:off x="1778261" y="598693"/>
          <a:ext cx="6681798" cy="4437298"/>
        </p:xfrm>
        <a:graphic>
          <a:graphicData uri="http://schemas.openxmlformats.org/drawingml/2006/table">
            <a:tbl>
              <a:tblPr firstRow="1" firstCol="1" bandRow="1">
                <a:tableStyleId>{918E7EF0-30BA-47A9-9E73-536E6FB35545}</a:tableStyleId>
              </a:tblPr>
              <a:tblGrid>
                <a:gridCol w="1889022">
                  <a:extLst>
                    <a:ext uri="{9D8B030D-6E8A-4147-A177-3AD203B41FA5}">
                      <a16:colId xmlns:a16="http://schemas.microsoft.com/office/drawing/2014/main" val="1571827399"/>
                    </a:ext>
                  </a:extLst>
                </a:gridCol>
                <a:gridCol w="4792776">
                  <a:extLst>
                    <a:ext uri="{9D8B030D-6E8A-4147-A177-3AD203B41FA5}">
                      <a16:colId xmlns:a16="http://schemas.microsoft.com/office/drawing/2014/main" val="1089973"/>
                    </a:ext>
                  </a:extLst>
                </a:gridCol>
              </a:tblGrid>
              <a:tr h="255844">
                <a:tc>
                  <a:txBody>
                    <a:bodyPr/>
                    <a:lstStyle/>
                    <a:p>
                      <a:pPr marL="0" marR="0" algn="l">
                        <a:spcBef>
                          <a:spcPts val="0"/>
                        </a:spcBef>
                        <a:spcAft>
                          <a:spcPts val="0"/>
                        </a:spcAft>
                      </a:pPr>
                      <a:r>
                        <a:rPr lang="en-US" sz="1200">
                          <a:effectLst/>
                        </a:rPr>
                        <a:t>Tên màn hình</a:t>
                      </a:r>
                      <a:endParaRPr lang="vi-VN" sz="1200">
                        <a:effectLst/>
                        <a:latin typeface="Times New Roman" panose="02020603050405020304" pitchFamily="18" charset="0"/>
                        <a:ea typeface="Times New Roman" panose="02020603050405020304" pitchFamily="18" charset="0"/>
                      </a:endParaRPr>
                    </a:p>
                  </a:txBody>
                  <a:tcPr marL="36646" marR="36646" marT="39021" marB="39021" anchor="ctr"/>
                </a:tc>
                <a:tc>
                  <a:txBody>
                    <a:bodyPr/>
                    <a:lstStyle/>
                    <a:p>
                      <a:pPr marL="0" marR="0" algn="l">
                        <a:spcBef>
                          <a:spcPts val="0"/>
                        </a:spcBef>
                        <a:spcAft>
                          <a:spcPts val="0"/>
                        </a:spcAft>
                      </a:pPr>
                      <a:r>
                        <a:rPr lang="en-US" sz="1200">
                          <a:effectLst/>
                        </a:rPr>
                        <a:t>Mô tả</a:t>
                      </a:r>
                      <a:endParaRPr lang="vi-VN" sz="1200">
                        <a:effectLst/>
                        <a:latin typeface="Times New Roman" panose="02020603050405020304" pitchFamily="18" charset="0"/>
                        <a:ea typeface="Times New Roman" panose="02020603050405020304" pitchFamily="18" charset="0"/>
                      </a:endParaRPr>
                    </a:p>
                  </a:txBody>
                  <a:tcPr marL="36646" marR="36646" marT="39021" marB="39021" anchor="ctr"/>
                </a:tc>
                <a:extLst>
                  <a:ext uri="{0D108BD9-81ED-4DB2-BD59-A6C34878D82A}">
                    <a16:rowId xmlns:a16="http://schemas.microsoft.com/office/drawing/2014/main" val="3918653173"/>
                  </a:ext>
                </a:extLst>
              </a:tr>
              <a:tr h="366880">
                <a:tc>
                  <a:txBody>
                    <a:bodyPr/>
                    <a:lstStyle/>
                    <a:p>
                      <a:pPr marL="0" marR="0" algn="l">
                        <a:spcBef>
                          <a:spcPts val="0"/>
                        </a:spcBef>
                        <a:spcAft>
                          <a:spcPts val="0"/>
                        </a:spcAft>
                      </a:pPr>
                      <a:r>
                        <a:rPr lang="en-US" sz="1200">
                          <a:effectLst/>
                        </a:rPr>
                        <a:t>Trang chủ</a:t>
                      </a:r>
                      <a:endParaRPr lang="vi-VN" sz="1200">
                        <a:effectLst/>
                        <a:latin typeface="Times New Roman" panose="02020603050405020304" pitchFamily="18" charset="0"/>
                        <a:ea typeface="Times New Roman" panose="02020603050405020304" pitchFamily="18" charset="0"/>
                      </a:endParaRPr>
                    </a:p>
                  </a:txBody>
                  <a:tcPr marL="36646" marR="36646" marT="39021" marB="39021" anchor="ctr"/>
                </a:tc>
                <a:tc>
                  <a:txBody>
                    <a:bodyPr/>
                    <a:lstStyle/>
                    <a:p>
                      <a:pPr marL="0" marR="0" algn="l">
                        <a:spcBef>
                          <a:spcPts val="0"/>
                        </a:spcBef>
                        <a:spcAft>
                          <a:spcPts val="0"/>
                        </a:spcAft>
                      </a:pPr>
                      <a:r>
                        <a:rPr lang="en-US" sz="1200">
                          <a:effectLst/>
                        </a:rPr>
                        <a:t>Hiển thị các sản phẩm, các sản phẩm theo danh mục. </a:t>
                      </a:r>
                      <a:endParaRPr lang="vi-VN" sz="1200">
                        <a:effectLst/>
                        <a:latin typeface="Times New Roman" panose="02020603050405020304" pitchFamily="18" charset="0"/>
                        <a:ea typeface="Times New Roman" panose="02020603050405020304" pitchFamily="18" charset="0"/>
                      </a:endParaRPr>
                    </a:p>
                  </a:txBody>
                  <a:tcPr marL="36646" marR="36646" marT="39021" marB="39021" anchor="ctr"/>
                </a:tc>
                <a:extLst>
                  <a:ext uri="{0D108BD9-81ED-4DB2-BD59-A6C34878D82A}">
                    <a16:rowId xmlns:a16="http://schemas.microsoft.com/office/drawing/2014/main" val="3606316576"/>
                  </a:ext>
                </a:extLst>
              </a:tr>
              <a:tr h="1047846">
                <a:tc>
                  <a:txBody>
                    <a:bodyPr/>
                    <a:lstStyle/>
                    <a:p>
                      <a:pPr marL="0" marR="0" algn="l">
                        <a:spcBef>
                          <a:spcPts val="0"/>
                        </a:spcBef>
                        <a:spcAft>
                          <a:spcPts val="0"/>
                        </a:spcAft>
                      </a:pPr>
                      <a:r>
                        <a:rPr lang="en-US" sz="1200">
                          <a:effectLst/>
                        </a:rPr>
                        <a:t>Trang chi tiết sản phẩm</a:t>
                      </a:r>
                      <a:endParaRPr lang="vi-VN" sz="1200">
                        <a:effectLst/>
                        <a:latin typeface="Times New Roman" panose="02020603050405020304" pitchFamily="18" charset="0"/>
                        <a:ea typeface="Times New Roman" panose="02020603050405020304" pitchFamily="18" charset="0"/>
                      </a:endParaRPr>
                    </a:p>
                  </a:txBody>
                  <a:tcPr marL="36646" marR="36646" marT="39021" marB="39021" anchor="ctr"/>
                </a:tc>
                <a:tc>
                  <a:txBody>
                    <a:bodyPr/>
                    <a:lstStyle/>
                    <a:p>
                      <a:pPr marL="342900" marR="0" lvl="0" indent="-342900" algn="l">
                        <a:spcBef>
                          <a:spcPts val="0"/>
                        </a:spcBef>
                        <a:spcAft>
                          <a:spcPts val="600"/>
                        </a:spcAft>
                        <a:buFont typeface="Symbol" panose="05050102010706020507" pitchFamily="18" charset="2"/>
                        <a:buChar char=""/>
                      </a:pPr>
                      <a:r>
                        <a:rPr lang="en-US" sz="1200">
                          <a:effectLst/>
                        </a:rPr>
                        <a:t>Hiển thị thông tin chi tiết sản phẩm.</a:t>
                      </a:r>
                      <a:endParaRPr lang="vi-VN" sz="1200">
                        <a:effectLst/>
                      </a:endParaRPr>
                    </a:p>
                    <a:p>
                      <a:pPr marL="342900" marR="0" lvl="0" indent="-342900" algn="l">
                        <a:spcBef>
                          <a:spcPts val="0"/>
                        </a:spcBef>
                        <a:spcAft>
                          <a:spcPts val="0"/>
                        </a:spcAft>
                        <a:buFont typeface="Symbol" panose="05050102010706020507" pitchFamily="18" charset="2"/>
                        <a:buChar char=""/>
                      </a:pPr>
                      <a:r>
                        <a:rPr lang="en-US" sz="1200">
                          <a:effectLst/>
                        </a:rPr>
                        <a:t>Thêm giỏ hàng tại trang chi tiết sản phẩm và số lượng tương ứng.</a:t>
                      </a:r>
                      <a:endParaRPr lang="vi-VN" sz="1200">
                        <a:effectLst/>
                      </a:endParaRPr>
                    </a:p>
                    <a:p>
                      <a:pPr marL="342900" marR="0" lvl="0" indent="-342900" algn="l">
                        <a:spcBef>
                          <a:spcPts val="0"/>
                        </a:spcBef>
                        <a:spcAft>
                          <a:spcPts val="0"/>
                        </a:spcAft>
                        <a:buFont typeface="Symbol" panose="05050102010706020507" pitchFamily="18" charset="2"/>
                        <a:buChar char=""/>
                      </a:pPr>
                      <a:r>
                        <a:rPr lang="en-US" sz="1200">
                          <a:effectLst/>
                        </a:rPr>
                        <a:t>Đánh giá sản phẩm.</a:t>
                      </a:r>
                      <a:endParaRPr lang="vi-VN" sz="1200">
                        <a:effectLst/>
                      </a:endParaRPr>
                    </a:p>
                    <a:p>
                      <a:pPr marL="342900" marR="0" lvl="0" indent="-342900" algn="l">
                        <a:spcBef>
                          <a:spcPts val="0"/>
                        </a:spcBef>
                        <a:spcAft>
                          <a:spcPts val="0"/>
                        </a:spcAft>
                        <a:buFont typeface="Symbol" panose="05050102010706020507" pitchFamily="18" charset="2"/>
                        <a:buChar char=""/>
                      </a:pPr>
                      <a:r>
                        <a:rPr lang="en-US" sz="1200">
                          <a:effectLst/>
                        </a:rPr>
                        <a:t>Danh sách sản phẩm liên quan.</a:t>
                      </a:r>
                      <a:endParaRPr lang="vi-VN" sz="1200">
                        <a:effectLst/>
                        <a:latin typeface="Times New Roman" panose="02020603050405020304" pitchFamily="18" charset="0"/>
                        <a:ea typeface="Times New Roman" panose="02020603050405020304" pitchFamily="18" charset="0"/>
                      </a:endParaRPr>
                    </a:p>
                  </a:txBody>
                  <a:tcPr marL="36646" marR="36646" marT="39021" marB="39021" anchor="ctr"/>
                </a:tc>
                <a:extLst>
                  <a:ext uri="{0D108BD9-81ED-4DB2-BD59-A6C34878D82A}">
                    <a16:rowId xmlns:a16="http://schemas.microsoft.com/office/drawing/2014/main" val="3223875601"/>
                  </a:ext>
                </a:extLst>
              </a:tr>
              <a:tr h="435166">
                <a:tc>
                  <a:txBody>
                    <a:bodyPr/>
                    <a:lstStyle/>
                    <a:p>
                      <a:pPr marL="0" marR="0" algn="l">
                        <a:spcBef>
                          <a:spcPts val="0"/>
                        </a:spcBef>
                        <a:spcAft>
                          <a:spcPts val="0"/>
                        </a:spcAft>
                      </a:pPr>
                      <a:r>
                        <a:rPr lang="en-US" sz="1200">
                          <a:effectLst/>
                        </a:rPr>
                        <a:t>Trang tìm kiếm sản phẩm</a:t>
                      </a:r>
                      <a:endParaRPr lang="vi-VN" sz="1200">
                        <a:effectLst/>
                        <a:latin typeface="Times New Roman" panose="02020603050405020304" pitchFamily="18" charset="0"/>
                        <a:ea typeface="Times New Roman" panose="02020603050405020304" pitchFamily="18" charset="0"/>
                      </a:endParaRPr>
                    </a:p>
                  </a:txBody>
                  <a:tcPr marL="36646" marR="36646" marT="39021" marB="39021" anchor="ctr"/>
                </a:tc>
                <a:tc>
                  <a:txBody>
                    <a:bodyPr/>
                    <a:lstStyle/>
                    <a:p>
                      <a:pPr marL="0" marR="0" algn="l">
                        <a:spcBef>
                          <a:spcPts val="0"/>
                        </a:spcBef>
                        <a:spcAft>
                          <a:spcPts val="0"/>
                        </a:spcAft>
                      </a:pPr>
                      <a:r>
                        <a:rPr lang="en-US" sz="1200">
                          <a:effectLst/>
                        </a:rPr>
                        <a:t>Danh sách sản phẩm dựa vào từ khóa, các sản phẩm hiển thị theo ngày mới nhất.</a:t>
                      </a:r>
                      <a:endParaRPr lang="vi-VN" sz="1200">
                        <a:effectLst/>
                        <a:latin typeface="Times New Roman" panose="02020603050405020304" pitchFamily="18" charset="0"/>
                        <a:ea typeface="Times New Roman" panose="02020603050405020304" pitchFamily="18" charset="0"/>
                      </a:endParaRPr>
                    </a:p>
                  </a:txBody>
                  <a:tcPr marL="36646" marR="36646" marT="39021" marB="39021" anchor="ctr"/>
                </a:tc>
                <a:extLst>
                  <a:ext uri="{0D108BD9-81ED-4DB2-BD59-A6C34878D82A}">
                    <a16:rowId xmlns:a16="http://schemas.microsoft.com/office/drawing/2014/main" val="2318628130"/>
                  </a:ext>
                </a:extLst>
              </a:tr>
              <a:tr h="435166">
                <a:tc>
                  <a:txBody>
                    <a:bodyPr/>
                    <a:lstStyle/>
                    <a:p>
                      <a:pPr marL="0" marR="0" algn="l">
                        <a:spcBef>
                          <a:spcPts val="0"/>
                        </a:spcBef>
                        <a:spcAft>
                          <a:spcPts val="0"/>
                        </a:spcAft>
                      </a:pPr>
                      <a:r>
                        <a:rPr lang="en-US" sz="1200">
                          <a:effectLst/>
                        </a:rPr>
                        <a:t>Trang đăng nhập</a:t>
                      </a:r>
                      <a:endParaRPr lang="vi-VN" sz="1200">
                        <a:effectLst/>
                        <a:latin typeface="Times New Roman" panose="02020603050405020304" pitchFamily="18" charset="0"/>
                        <a:ea typeface="Times New Roman" panose="02020603050405020304" pitchFamily="18" charset="0"/>
                      </a:endParaRPr>
                    </a:p>
                  </a:txBody>
                  <a:tcPr marL="36646" marR="36646" marT="39021" marB="39021" anchor="ctr"/>
                </a:tc>
                <a:tc>
                  <a:txBody>
                    <a:bodyPr/>
                    <a:lstStyle/>
                    <a:p>
                      <a:pPr marL="0" marR="0" algn="l">
                        <a:spcBef>
                          <a:spcPts val="0"/>
                        </a:spcBef>
                        <a:spcAft>
                          <a:spcPts val="0"/>
                        </a:spcAft>
                      </a:pPr>
                      <a:r>
                        <a:rPr lang="en-US" sz="1200">
                          <a:effectLst/>
                        </a:rPr>
                        <a:t>Gồm các trường nhập như email, mật khẩu.</a:t>
                      </a:r>
                      <a:endParaRPr lang="vi-VN" sz="1200">
                        <a:effectLst/>
                      </a:endParaRPr>
                    </a:p>
                    <a:p>
                      <a:pPr marL="0" marR="0" algn="l">
                        <a:spcBef>
                          <a:spcPts val="0"/>
                        </a:spcBef>
                        <a:spcAft>
                          <a:spcPts val="0"/>
                        </a:spcAft>
                      </a:pPr>
                      <a:r>
                        <a:rPr lang="en-US" sz="1200">
                          <a:effectLst/>
                        </a:rPr>
                        <a:t>Nút quên mật khẩu, nút đăng ký.</a:t>
                      </a:r>
                      <a:endParaRPr lang="vi-VN" sz="1200">
                        <a:effectLst/>
                        <a:latin typeface="Times New Roman" panose="02020603050405020304" pitchFamily="18" charset="0"/>
                        <a:ea typeface="Times New Roman" panose="02020603050405020304" pitchFamily="18" charset="0"/>
                      </a:endParaRPr>
                    </a:p>
                  </a:txBody>
                  <a:tcPr marL="36646" marR="36646" marT="39021" marB="39021" anchor="ctr"/>
                </a:tc>
                <a:extLst>
                  <a:ext uri="{0D108BD9-81ED-4DB2-BD59-A6C34878D82A}">
                    <a16:rowId xmlns:a16="http://schemas.microsoft.com/office/drawing/2014/main" val="353011121"/>
                  </a:ext>
                </a:extLst>
              </a:tr>
              <a:tr h="435166">
                <a:tc>
                  <a:txBody>
                    <a:bodyPr/>
                    <a:lstStyle/>
                    <a:p>
                      <a:pPr marL="0" marR="0" algn="l">
                        <a:spcBef>
                          <a:spcPts val="0"/>
                        </a:spcBef>
                        <a:spcAft>
                          <a:spcPts val="0"/>
                        </a:spcAft>
                      </a:pPr>
                      <a:r>
                        <a:rPr lang="en-US" sz="1200">
                          <a:effectLst/>
                        </a:rPr>
                        <a:t>Trang đăng ký</a:t>
                      </a:r>
                      <a:endParaRPr lang="vi-VN" sz="1200">
                        <a:effectLst/>
                        <a:latin typeface="Times New Roman" panose="02020603050405020304" pitchFamily="18" charset="0"/>
                        <a:ea typeface="Times New Roman" panose="02020603050405020304" pitchFamily="18" charset="0"/>
                      </a:endParaRPr>
                    </a:p>
                  </a:txBody>
                  <a:tcPr marL="36646" marR="36646" marT="39021" marB="39021" anchor="ctr"/>
                </a:tc>
                <a:tc>
                  <a:txBody>
                    <a:bodyPr/>
                    <a:lstStyle/>
                    <a:p>
                      <a:pPr marL="0" marR="0" algn="l">
                        <a:spcBef>
                          <a:spcPts val="0"/>
                        </a:spcBef>
                        <a:spcAft>
                          <a:spcPts val="0"/>
                        </a:spcAft>
                      </a:pPr>
                      <a:r>
                        <a:rPr lang="en-US" sz="1200">
                          <a:effectLst/>
                        </a:rPr>
                        <a:t>Trang đăng ký bao gồm các trường: họ và tên, email, mật khẩu, nhập lại mật khẩu.</a:t>
                      </a:r>
                      <a:endParaRPr lang="vi-VN" sz="1200">
                        <a:effectLst/>
                        <a:latin typeface="Times New Roman" panose="02020603050405020304" pitchFamily="18" charset="0"/>
                        <a:ea typeface="Times New Roman" panose="02020603050405020304" pitchFamily="18" charset="0"/>
                      </a:endParaRPr>
                    </a:p>
                  </a:txBody>
                  <a:tcPr marL="36646" marR="36646" marT="39021" marB="39021" anchor="ctr"/>
                </a:tc>
                <a:extLst>
                  <a:ext uri="{0D108BD9-81ED-4DB2-BD59-A6C34878D82A}">
                    <a16:rowId xmlns:a16="http://schemas.microsoft.com/office/drawing/2014/main" val="60239043"/>
                  </a:ext>
                </a:extLst>
              </a:tr>
              <a:tr h="255844">
                <a:tc>
                  <a:txBody>
                    <a:bodyPr/>
                    <a:lstStyle/>
                    <a:p>
                      <a:pPr marL="0" marR="0" algn="l">
                        <a:spcBef>
                          <a:spcPts val="0"/>
                        </a:spcBef>
                        <a:spcAft>
                          <a:spcPts val="0"/>
                        </a:spcAft>
                      </a:pPr>
                      <a:r>
                        <a:rPr lang="en-US" sz="1200">
                          <a:effectLst/>
                        </a:rPr>
                        <a:t>Trang gửi otp</a:t>
                      </a:r>
                      <a:endParaRPr lang="vi-VN" sz="1200">
                        <a:effectLst/>
                        <a:latin typeface="Times New Roman" panose="02020603050405020304" pitchFamily="18" charset="0"/>
                        <a:ea typeface="Times New Roman" panose="02020603050405020304" pitchFamily="18" charset="0"/>
                      </a:endParaRPr>
                    </a:p>
                  </a:txBody>
                  <a:tcPr marL="36646" marR="36646" marT="39021" marB="39021" anchor="ctr"/>
                </a:tc>
                <a:tc>
                  <a:txBody>
                    <a:bodyPr/>
                    <a:lstStyle/>
                    <a:p>
                      <a:pPr marL="0" marR="0" algn="l">
                        <a:spcBef>
                          <a:spcPts val="0"/>
                        </a:spcBef>
                        <a:spcAft>
                          <a:spcPts val="0"/>
                        </a:spcAft>
                      </a:pPr>
                      <a:r>
                        <a:rPr lang="en-US" sz="1200">
                          <a:effectLst/>
                        </a:rPr>
                        <a:t>Gửi otp thông qua email</a:t>
                      </a:r>
                      <a:endParaRPr lang="vi-VN" sz="1200">
                        <a:effectLst/>
                        <a:latin typeface="Times New Roman" panose="02020603050405020304" pitchFamily="18" charset="0"/>
                        <a:ea typeface="Times New Roman" panose="02020603050405020304" pitchFamily="18" charset="0"/>
                      </a:endParaRPr>
                    </a:p>
                  </a:txBody>
                  <a:tcPr marL="36646" marR="36646" marT="39021" marB="39021" anchor="ctr"/>
                </a:tc>
                <a:extLst>
                  <a:ext uri="{0D108BD9-81ED-4DB2-BD59-A6C34878D82A}">
                    <a16:rowId xmlns:a16="http://schemas.microsoft.com/office/drawing/2014/main" val="312781951"/>
                  </a:ext>
                </a:extLst>
              </a:tr>
              <a:tr h="435166">
                <a:tc>
                  <a:txBody>
                    <a:bodyPr/>
                    <a:lstStyle/>
                    <a:p>
                      <a:pPr marL="0" marR="0" algn="l">
                        <a:spcBef>
                          <a:spcPts val="0"/>
                        </a:spcBef>
                        <a:spcAft>
                          <a:spcPts val="0"/>
                        </a:spcAft>
                      </a:pPr>
                      <a:r>
                        <a:rPr lang="en-US" sz="1200">
                          <a:effectLst/>
                        </a:rPr>
                        <a:t>Trang xác nhận otp (đăng ký)</a:t>
                      </a:r>
                      <a:endParaRPr lang="vi-VN" sz="1200">
                        <a:effectLst/>
                        <a:latin typeface="Times New Roman" panose="02020603050405020304" pitchFamily="18" charset="0"/>
                        <a:ea typeface="Times New Roman" panose="02020603050405020304" pitchFamily="18" charset="0"/>
                      </a:endParaRPr>
                    </a:p>
                  </a:txBody>
                  <a:tcPr marL="36646" marR="36646" marT="39021" marB="39021" anchor="ctr"/>
                </a:tc>
                <a:tc>
                  <a:txBody>
                    <a:bodyPr/>
                    <a:lstStyle/>
                    <a:p>
                      <a:pPr marL="0" marR="0" algn="l">
                        <a:spcBef>
                          <a:spcPts val="0"/>
                        </a:spcBef>
                        <a:spcAft>
                          <a:spcPts val="0"/>
                        </a:spcAft>
                      </a:pPr>
                      <a:r>
                        <a:rPr lang="en-US" sz="1200">
                          <a:effectLst/>
                        </a:rPr>
                        <a:t>Xác nhận otp sau khi đăng ký để kích hoạt tài khoản</a:t>
                      </a:r>
                      <a:endParaRPr lang="vi-VN" sz="1200">
                        <a:effectLst/>
                        <a:latin typeface="Times New Roman" panose="02020603050405020304" pitchFamily="18" charset="0"/>
                        <a:ea typeface="Times New Roman" panose="02020603050405020304" pitchFamily="18" charset="0"/>
                      </a:endParaRPr>
                    </a:p>
                  </a:txBody>
                  <a:tcPr marL="36646" marR="36646" marT="39021" marB="39021" anchor="ctr"/>
                </a:tc>
                <a:extLst>
                  <a:ext uri="{0D108BD9-81ED-4DB2-BD59-A6C34878D82A}">
                    <a16:rowId xmlns:a16="http://schemas.microsoft.com/office/drawing/2014/main" val="3452279655"/>
                  </a:ext>
                </a:extLst>
              </a:tr>
              <a:tr h="435166">
                <a:tc>
                  <a:txBody>
                    <a:bodyPr/>
                    <a:lstStyle/>
                    <a:p>
                      <a:pPr marL="0" marR="0" algn="l">
                        <a:spcBef>
                          <a:spcPts val="0"/>
                        </a:spcBef>
                        <a:spcAft>
                          <a:spcPts val="0"/>
                        </a:spcAft>
                      </a:pPr>
                      <a:r>
                        <a:rPr lang="en-US" sz="1200">
                          <a:effectLst/>
                        </a:rPr>
                        <a:t>Trang xác nhận otp (đặt lại mật khẩu)</a:t>
                      </a:r>
                      <a:endParaRPr lang="vi-VN" sz="1200">
                        <a:effectLst/>
                        <a:latin typeface="Times New Roman" panose="02020603050405020304" pitchFamily="18" charset="0"/>
                        <a:ea typeface="Times New Roman" panose="02020603050405020304" pitchFamily="18" charset="0"/>
                      </a:endParaRPr>
                    </a:p>
                  </a:txBody>
                  <a:tcPr marL="36646" marR="36646" marT="39021" marB="39021" anchor="ctr"/>
                </a:tc>
                <a:tc>
                  <a:txBody>
                    <a:bodyPr/>
                    <a:lstStyle/>
                    <a:p>
                      <a:pPr marL="0" marR="0" algn="l">
                        <a:spcBef>
                          <a:spcPts val="0"/>
                        </a:spcBef>
                        <a:spcAft>
                          <a:spcPts val="0"/>
                        </a:spcAft>
                      </a:pPr>
                      <a:r>
                        <a:rPr lang="en-US" sz="1200">
                          <a:effectLst/>
                        </a:rPr>
                        <a:t>Xác nhận otp trước khi đặt lại mật khẩu</a:t>
                      </a:r>
                      <a:endParaRPr lang="vi-VN" sz="1200">
                        <a:effectLst/>
                        <a:latin typeface="Times New Roman" panose="02020603050405020304" pitchFamily="18" charset="0"/>
                        <a:ea typeface="Times New Roman" panose="02020603050405020304" pitchFamily="18" charset="0"/>
                      </a:endParaRPr>
                    </a:p>
                  </a:txBody>
                  <a:tcPr marL="36646" marR="36646" marT="39021" marB="39021" anchor="ctr"/>
                </a:tc>
                <a:extLst>
                  <a:ext uri="{0D108BD9-81ED-4DB2-BD59-A6C34878D82A}">
                    <a16:rowId xmlns:a16="http://schemas.microsoft.com/office/drawing/2014/main" val="3141814885"/>
                  </a:ext>
                </a:extLst>
              </a:tr>
              <a:tr h="255844">
                <a:tc>
                  <a:txBody>
                    <a:bodyPr/>
                    <a:lstStyle/>
                    <a:p>
                      <a:pPr marL="0" marR="0" algn="l">
                        <a:spcBef>
                          <a:spcPts val="0"/>
                        </a:spcBef>
                        <a:spcAft>
                          <a:spcPts val="0"/>
                        </a:spcAft>
                      </a:pPr>
                      <a:r>
                        <a:rPr lang="en-US" sz="1200">
                          <a:effectLst/>
                        </a:rPr>
                        <a:t>Trang đặt lại mật khẩu</a:t>
                      </a:r>
                      <a:endParaRPr lang="vi-VN" sz="1200">
                        <a:effectLst/>
                        <a:latin typeface="Times New Roman" panose="02020603050405020304" pitchFamily="18" charset="0"/>
                        <a:ea typeface="Times New Roman" panose="02020603050405020304" pitchFamily="18" charset="0"/>
                      </a:endParaRPr>
                    </a:p>
                  </a:txBody>
                  <a:tcPr marL="36646" marR="36646" marT="39021" marB="39021" anchor="ctr"/>
                </a:tc>
                <a:tc>
                  <a:txBody>
                    <a:bodyPr/>
                    <a:lstStyle/>
                    <a:p>
                      <a:pPr marL="0" marR="0" algn="l">
                        <a:spcBef>
                          <a:spcPts val="0"/>
                        </a:spcBef>
                        <a:spcAft>
                          <a:spcPts val="0"/>
                        </a:spcAft>
                      </a:pPr>
                      <a:r>
                        <a:rPr lang="en-US" sz="1200">
                          <a:effectLst/>
                        </a:rPr>
                        <a:t>Đặt lại mật khẩu sau khi xác nhận otp</a:t>
                      </a:r>
                      <a:endParaRPr lang="vi-VN" sz="1200">
                        <a:effectLst/>
                        <a:latin typeface="Times New Roman" panose="02020603050405020304" pitchFamily="18" charset="0"/>
                        <a:ea typeface="Times New Roman" panose="02020603050405020304" pitchFamily="18" charset="0"/>
                      </a:endParaRPr>
                    </a:p>
                  </a:txBody>
                  <a:tcPr marL="36646" marR="36646" marT="39021" marB="39021" anchor="ctr"/>
                </a:tc>
                <a:extLst>
                  <a:ext uri="{0D108BD9-81ED-4DB2-BD59-A6C34878D82A}">
                    <a16:rowId xmlns:a16="http://schemas.microsoft.com/office/drawing/2014/main" val="2367402235"/>
                  </a:ext>
                </a:extLst>
              </a:tr>
            </a:tbl>
          </a:graphicData>
        </a:graphic>
      </p:graphicFrame>
      <p:sp>
        <p:nvSpPr>
          <p:cNvPr id="7" name="TextBox 6">
            <a:extLst>
              <a:ext uri="{FF2B5EF4-FFF2-40B4-BE49-F238E27FC236}">
                <a16:creationId xmlns:a16="http://schemas.microsoft.com/office/drawing/2014/main" id="{BC9AA35E-2AFB-6788-359F-269CDC975092}"/>
              </a:ext>
            </a:extLst>
          </p:cNvPr>
          <p:cNvSpPr txBox="1"/>
          <p:nvPr/>
        </p:nvSpPr>
        <p:spPr>
          <a:xfrm>
            <a:off x="1442212" y="290916"/>
            <a:ext cx="4679794" cy="307777"/>
          </a:xfrm>
          <a:prstGeom prst="rect">
            <a:avLst/>
          </a:prstGeom>
          <a:noFill/>
        </p:spPr>
        <p:txBody>
          <a:bodyPr wrap="square">
            <a:spAutoFit/>
          </a:bodyPr>
          <a:lstStyle/>
          <a:p>
            <a:pPr marL="365760" marR="0">
              <a:spcBef>
                <a:spcPts val="0"/>
              </a:spcBef>
              <a:spcAft>
                <a:spcPts val="1000"/>
              </a:spcAft>
            </a:pPr>
            <a:r>
              <a:rPr lang="en-US" b="1" i="1">
                <a:effectLst/>
                <a:latin typeface="+mn-lt"/>
                <a:ea typeface="Arial" panose="020B0604020202020204" pitchFamily="34" charset="0"/>
                <a:cs typeface="Times New Roman" panose="02020603050405020304" pitchFamily="18" charset="0"/>
              </a:rPr>
              <a:t>Giao diện phía người dùng</a:t>
            </a:r>
            <a:endParaRPr lang="vi-VN" b="1" i="1">
              <a:effectLst/>
              <a:latin typeface="+mn-lt"/>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22510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2935400" y="2014877"/>
            <a:ext cx="5814900" cy="91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PHẦN 1: MỞ ĐẦU</a:t>
            </a:r>
            <a:endParaRPr dirty="0"/>
          </a:p>
        </p:txBody>
      </p:sp>
    </p:spTree>
    <p:extLst>
      <p:ext uri="{BB962C8B-B14F-4D97-AF65-F5344CB8AC3E}">
        <p14:creationId xmlns:p14="http://schemas.microsoft.com/office/powerpoint/2010/main" val="13488284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30" name="Google Shape;130;p1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30</a:t>
            </a:fld>
            <a:endParaRPr/>
          </a:p>
        </p:txBody>
      </p:sp>
      <p:sp>
        <p:nvSpPr>
          <p:cNvPr id="128" name="Google Shape;128;p19"/>
          <p:cNvSpPr txBox="1">
            <a:spLocks noGrp="1"/>
          </p:cNvSpPr>
          <p:nvPr>
            <p:ph type="title" idx="4294967295"/>
          </p:nvPr>
        </p:nvSpPr>
        <p:spPr>
          <a:xfrm>
            <a:off x="1442212" y="38906"/>
            <a:ext cx="6738938" cy="3179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solidFill>
                  <a:schemeClr val="accent1"/>
                </a:solidFill>
              </a:rPr>
              <a:t>Thiết kế giao diện</a:t>
            </a:r>
            <a:endParaRPr dirty="0">
              <a:solidFill>
                <a:schemeClr val="accent1"/>
              </a:solidFill>
            </a:endParaRPr>
          </a:p>
        </p:txBody>
      </p:sp>
      <p:sp>
        <p:nvSpPr>
          <p:cNvPr id="3" name="TextBox 2">
            <a:extLst>
              <a:ext uri="{FF2B5EF4-FFF2-40B4-BE49-F238E27FC236}">
                <a16:creationId xmlns:a16="http://schemas.microsoft.com/office/drawing/2014/main" id="{DD86060D-DD57-EE12-AC50-537EF774DA6C}"/>
              </a:ext>
            </a:extLst>
          </p:cNvPr>
          <p:cNvSpPr txBox="1"/>
          <p:nvPr/>
        </p:nvSpPr>
        <p:spPr>
          <a:xfrm>
            <a:off x="1487920" y="391824"/>
            <a:ext cx="4679794" cy="307777"/>
          </a:xfrm>
          <a:prstGeom prst="rect">
            <a:avLst/>
          </a:prstGeom>
          <a:noFill/>
        </p:spPr>
        <p:txBody>
          <a:bodyPr wrap="square">
            <a:spAutoFit/>
          </a:bodyPr>
          <a:lstStyle/>
          <a:p>
            <a:pPr marL="365760" marR="0">
              <a:spcBef>
                <a:spcPts val="0"/>
              </a:spcBef>
              <a:spcAft>
                <a:spcPts val="1000"/>
              </a:spcAft>
            </a:pPr>
            <a:r>
              <a:rPr lang="en-US" b="1" i="1">
                <a:effectLst/>
                <a:latin typeface="+mn-lt"/>
                <a:ea typeface="Arial" panose="020B0604020202020204" pitchFamily="34" charset="0"/>
                <a:cs typeface="Times New Roman" panose="02020603050405020304" pitchFamily="18" charset="0"/>
              </a:rPr>
              <a:t>Giao diện phía quản trị viên</a:t>
            </a:r>
            <a:endParaRPr lang="vi-VN" b="1" i="1">
              <a:effectLst/>
              <a:latin typeface="+mn-lt"/>
              <a:ea typeface="Arial" panose="020B0604020202020204" pitchFamily="34" charset="0"/>
              <a:cs typeface="Arial" panose="020B0604020202020204" pitchFamily="34" charset="0"/>
            </a:endParaRPr>
          </a:p>
        </p:txBody>
      </p:sp>
      <p:graphicFrame>
        <p:nvGraphicFramePr>
          <p:cNvPr id="4" name="Table 3">
            <a:extLst>
              <a:ext uri="{FF2B5EF4-FFF2-40B4-BE49-F238E27FC236}">
                <a16:creationId xmlns:a16="http://schemas.microsoft.com/office/drawing/2014/main" id="{10A9F20C-4A6A-C78B-0259-5999B88A38D3}"/>
              </a:ext>
            </a:extLst>
          </p:cNvPr>
          <p:cNvGraphicFramePr>
            <a:graphicFrameLocks noGrp="1"/>
          </p:cNvGraphicFramePr>
          <p:nvPr>
            <p:extLst>
              <p:ext uri="{D42A27DB-BD31-4B8C-83A1-F6EECF244321}">
                <p14:modId xmlns:p14="http://schemas.microsoft.com/office/powerpoint/2010/main" val="3415267437"/>
              </p:ext>
            </p:extLst>
          </p:nvPr>
        </p:nvGraphicFramePr>
        <p:xfrm>
          <a:off x="1963435" y="734586"/>
          <a:ext cx="6504057" cy="4313218"/>
        </p:xfrm>
        <a:graphic>
          <a:graphicData uri="http://schemas.openxmlformats.org/drawingml/2006/table">
            <a:tbl>
              <a:tblPr firstRow="1" firstCol="1" bandRow="1">
                <a:tableStyleId>{918E7EF0-30BA-47A9-9E73-536E6FB35545}</a:tableStyleId>
              </a:tblPr>
              <a:tblGrid>
                <a:gridCol w="2496500">
                  <a:extLst>
                    <a:ext uri="{9D8B030D-6E8A-4147-A177-3AD203B41FA5}">
                      <a16:colId xmlns:a16="http://schemas.microsoft.com/office/drawing/2014/main" val="4006246843"/>
                    </a:ext>
                  </a:extLst>
                </a:gridCol>
                <a:gridCol w="4007557">
                  <a:extLst>
                    <a:ext uri="{9D8B030D-6E8A-4147-A177-3AD203B41FA5}">
                      <a16:colId xmlns:a16="http://schemas.microsoft.com/office/drawing/2014/main" val="211222307"/>
                    </a:ext>
                  </a:extLst>
                </a:gridCol>
              </a:tblGrid>
              <a:tr h="271498">
                <a:tc>
                  <a:txBody>
                    <a:bodyPr/>
                    <a:lstStyle/>
                    <a:p>
                      <a:pPr marL="0" marR="0" algn="l">
                        <a:spcBef>
                          <a:spcPts val="0"/>
                        </a:spcBef>
                        <a:spcAft>
                          <a:spcPts val="0"/>
                        </a:spcAft>
                      </a:pPr>
                      <a:r>
                        <a:rPr lang="en-US" sz="1400">
                          <a:effectLst/>
                        </a:rPr>
                        <a:t>Tên màn hình</a:t>
                      </a:r>
                      <a:endParaRPr lang="vi-VN" sz="1400">
                        <a:effectLst/>
                        <a:latin typeface="Times New Roman" panose="02020603050405020304" pitchFamily="18" charset="0"/>
                        <a:ea typeface="Times New Roman" panose="02020603050405020304" pitchFamily="18" charset="0"/>
                      </a:endParaRPr>
                    </a:p>
                  </a:txBody>
                  <a:tcPr marL="48186" marR="48186" marT="51309" marB="51309" anchor="ctr"/>
                </a:tc>
                <a:tc>
                  <a:txBody>
                    <a:bodyPr/>
                    <a:lstStyle/>
                    <a:p>
                      <a:pPr marL="0" marR="0" algn="l">
                        <a:spcBef>
                          <a:spcPts val="0"/>
                        </a:spcBef>
                        <a:spcAft>
                          <a:spcPts val="0"/>
                        </a:spcAft>
                      </a:pPr>
                      <a:r>
                        <a:rPr lang="en-US" sz="1400">
                          <a:effectLst/>
                        </a:rPr>
                        <a:t>Mô tả</a:t>
                      </a:r>
                      <a:endParaRPr lang="vi-VN" sz="1400">
                        <a:effectLst/>
                        <a:latin typeface="Times New Roman" panose="02020603050405020304" pitchFamily="18" charset="0"/>
                        <a:ea typeface="Times New Roman" panose="02020603050405020304" pitchFamily="18" charset="0"/>
                      </a:endParaRPr>
                    </a:p>
                  </a:txBody>
                  <a:tcPr marL="48186" marR="48186" marT="51309" marB="51309" anchor="ctr"/>
                </a:tc>
                <a:extLst>
                  <a:ext uri="{0D108BD9-81ED-4DB2-BD59-A6C34878D82A}">
                    <a16:rowId xmlns:a16="http://schemas.microsoft.com/office/drawing/2014/main" val="4247109496"/>
                  </a:ext>
                </a:extLst>
              </a:tr>
              <a:tr h="365323">
                <a:tc>
                  <a:txBody>
                    <a:bodyPr/>
                    <a:lstStyle/>
                    <a:p>
                      <a:pPr marL="0" marR="0" algn="l">
                        <a:spcBef>
                          <a:spcPts val="0"/>
                        </a:spcBef>
                        <a:spcAft>
                          <a:spcPts val="0"/>
                        </a:spcAft>
                      </a:pPr>
                      <a:r>
                        <a:rPr lang="en-US" sz="1400">
                          <a:effectLst/>
                        </a:rPr>
                        <a:t>Trang danh sách sản phẩm</a:t>
                      </a:r>
                      <a:endParaRPr lang="vi-VN" sz="1400">
                        <a:effectLst/>
                        <a:latin typeface="Times New Roman" panose="02020603050405020304" pitchFamily="18" charset="0"/>
                        <a:ea typeface="Times New Roman" panose="02020603050405020304" pitchFamily="18" charset="0"/>
                      </a:endParaRPr>
                    </a:p>
                  </a:txBody>
                  <a:tcPr marL="48186" marR="48186" marT="51309" marB="51309" anchor="ctr"/>
                </a:tc>
                <a:tc>
                  <a:txBody>
                    <a:bodyPr/>
                    <a:lstStyle/>
                    <a:p>
                      <a:pPr marL="0" marR="0" algn="l">
                        <a:spcBef>
                          <a:spcPts val="0"/>
                        </a:spcBef>
                        <a:spcAft>
                          <a:spcPts val="0"/>
                        </a:spcAft>
                      </a:pPr>
                      <a:r>
                        <a:rPr lang="en-US" sz="1400">
                          <a:effectLst/>
                        </a:rPr>
                        <a:t>Hiển thị các sản phẩm theo ngày mới nhất.</a:t>
                      </a:r>
                      <a:endParaRPr lang="vi-VN" sz="1400">
                        <a:effectLst/>
                        <a:latin typeface="Times New Roman" panose="02020603050405020304" pitchFamily="18" charset="0"/>
                        <a:ea typeface="Times New Roman" panose="02020603050405020304" pitchFamily="18" charset="0"/>
                      </a:endParaRPr>
                    </a:p>
                  </a:txBody>
                  <a:tcPr marL="48186" marR="48186" marT="51309" marB="51309" anchor="ctr"/>
                </a:tc>
                <a:extLst>
                  <a:ext uri="{0D108BD9-81ED-4DB2-BD59-A6C34878D82A}">
                    <a16:rowId xmlns:a16="http://schemas.microsoft.com/office/drawing/2014/main" val="3445731913"/>
                  </a:ext>
                </a:extLst>
              </a:tr>
              <a:tr h="271498">
                <a:tc>
                  <a:txBody>
                    <a:bodyPr/>
                    <a:lstStyle/>
                    <a:p>
                      <a:pPr marL="0" marR="0" algn="l">
                        <a:spcBef>
                          <a:spcPts val="0"/>
                        </a:spcBef>
                        <a:spcAft>
                          <a:spcPts val="0"/>
                        </a:spcAft>
                      </a:pPr>
                      <a:r>
                        <a:rPr lang="en-US" sz="1400">
                          <a:effectLst/>
                        </a:rPr>
                        <a:t>Trang thêm sản phẩm</a:t>
                      </a:r>
                      <a:endParaRPr lang="vi-VN" sz="1400">
                        <a:effectLst/>
                        <a:latin typeface="Times New Roman" panose="02020603050405020304" pitchFamily="18" charset="0"/>
                        <a:ea typeface="Times New Roman" panose="02020603050405020304" pitchFamily="18" charset="0"/>
                      </a:endParaRPr>
                    </a:p>
                  </a:txBody>
                  <a:tcPr marL="48186" marR="48186" marT="51309" marB="51309" anchor="ctr"/>
                </a:tc>
                <a:tc>
                  <a:txBody>
                    <a:bodyPr/>
                    <a:lstStyle/>
                    <a:p>
                      <a:pPr marL="0" marR="0" algn="l">
                        <a:spcBef>
                          <a:spcPts val="0"/>
                        </a:spcBef>
                        <a:spcAft>
                          <a:spcPts val="0"/>
                        </a:spcAft>
                      </a:pPr>
                      <a:r>
                        <a:rPr lang="en-US" sz="1400">
                          <a:effectLst/>
                        </a:rPr>
                        <a:t>Thêm các thông tin, hình ảnh cho sản phẩm.</a:t>
                      </a:r>
                      <a:endParaRPr lang="vi-VN" sz="1400">
                        <a:effectLst/>
                        <a:latin typeface="Times New Roman" panose="02020603050405020304" pitchFamily="18" charset="0"/>
                        <a:ea typeface="Times New Roman" panose="02020603050405020304" pitchFamily="18" charset="0"/>
                      </a:endParaRPr>
                    </a:p>
                  </a:txBody>
                  <a:tcPr marL="48186" marR="48186" marT="51309" marB="51309" anchor="ctr"/>
                </a:tc>
                <a:extLst>
                  <a:ext uri="{0D108BD9-81ED-4DB2-BD59-A6C34878D82A}">
                    <a16:rowId xmlns:a16="http://schemas.microsoft.com/office/drawing/2014/main" val="1075155307"/>
                  </a:ext>
                </a:extLst>
              </a:tr>
              <a:tr h="271498">
                <a:tc>
                  <a:txBody>
                    <a:bodyPr/>
                    <a:lstStyle/>
                    <a:p>
                      <a:pPr marL="0" marR="0" algn="l">
                        <a:spcBef>
                          <a:spcPts val="0"/>
                        </a:spcBef>
                        <a:spcAft>
                          <a:spcPts val="0"/>
                        </a:spcAft>
                      </a:pPr>
                      <a:r>
                        <a:rPr lang="en-US" sz="1400">
                          <a:effectLst/>
                        </a:rPr>
                        <a:t>Trang sửa sản phẩm</a:t>
                      </a:r>
                      <a:endParaRPr lang="vi-VN" sz="1400">
                        <a:effectLst/>
                        <a:latin typeface="Times New Roman" panose="02020603050405020304" pitchFamily="18" charset="0"/>
                        <a:ea typeface="Times New Roman" panose="02020603050405020304" pitchFamily="18" charset="0"/>
                      </a:endParaRPr>
                    </a:p>
                  </a:txBody>
                  <a:tcPr marL="48186" marR="48186" marT="51309" marB="51309" anchor="ctr"/>
                </a:tc>
                <a:tc>
                  <a:txBody>
                    <a:bodyPr/>
                    <a:lstStyle/>
                    <a:p>
                      <a:pPr marL="0" marR="0" algn="l">
                        <a:spcBef>
                          <a:spcPts val="0"/>
                        </a:spcBef>
                        <a:spcAft>
                          <a:spcPts val="0"/>
                        </a:spcAft>
                      </a:pPr>
                      <a:r>
                        <a:rPr lang="en-US" sz="1400">
                          <a:effectLst/>
                        </a:rPr>
                        <a:t>Chỉnh sửa thông tin sản phẩm đã được thêm.</a:t>
                      </a:r>
                      <a:endParaRPr lang="vi-VN" sz="1400">
                        <a:effectLst/>
                        <a:latin typeface="Times New Roman" panose="02020603050405020304" pitchFamily="18" charset="0"/>
                        <a:ea typeface="Times New Roman" panose="02020603050405020304" pitchFamily="18" charset="0"/>
                      </a:endParaRPr>
                    </a:p>
                  </a:txBody>
                  <a:tcPr marL="48186" marR="48186" marT="51309" marB="51309" anchor="ctr"/>
                </a:tc>
                <a:extLst>
                  <a:ext uri="{0D108BD9-81ED-4DB2-BD59-A6C34878D82A}">
                    <a16:rowId xmlns:a16="http://schemas.microsoft.com/office/drawing/2014/main" val="362562444"/>
                  </a:ext>
                </a:extLst>
              </a:tr>
              <a:tr h="365323">
                <a:tc>
                  <a:txBody>
                    <a:bodyPr/>
                    <a:lstStyle/>
                    <a:p>
                      <a:pPr marL="0" marR="0" algn="l">
                        <a:spcBef>
                          <a:spcPts val="0"/>
                        </a:spcBef>
                        <a:spcAft>
                          <a:spcPts val="0"/>
                        </a:spcAft>
                      </a:pPr>
                      <a:r>
                        <a:rPr lang="en-US" sz="1400">
                          <a:effectLst/>
                        </a:rPr>
                        <a:t>Trang danh sách danh mục</a:t>
                      </a:r>
                      <a:endParaRPr lang="vi-VN" sz="1400">
                        <a:effectLst/>
                        <a:latin typeface="Times New Roman" panose="02020603050405020304" pitchFamily="18" charset="0"/>
                        <a:ea typeface="Times New Roman" panose="02020603050405020304" pitchFamily="18" charset="0"/>
                      </a:endParaRPr>
                    </a:p>
                  </a:txBody>
                  <a:tcPr marL="48186" marR="48186" marT="51309" marB="51309" anchor="ctr"/>
                </a:tc>
                <a:tc>
                  <a:txBody>
                    <a:bodyPr/>
                    <a:lstStyle/>
                    <a:p>
                      <a:pPr marL="0" marR="0" algn="l">
                        <a:spcBef>
                          <a:spcPts val="0"/>
                        </a:spcBef>
                        <a:spcAft>
                          <a:spcPts val="0"/>
                        </a:spcAft>
                      </a:pPr>
                      <a:r>
                        <a:rPr lang="en-US" sz="1400">
                          <a:effectLst/>
                        </a:rPr>
                        <a:t>Hiển thị danh sách danh mục.</a:t>
                      </a:r>
                      <a:endParaRPr lang="vi-VN" sz="1400">
                        <a:effectLst/>
                        <a:latin typeface="Times New Roman" panose="02020603050405020304" pitchFamily="18" charset="0"/>
                        <a:ea typeface="Times New Roman" panose="02020603050405020304" pitchFamily="18" charset="0"/>
                      </a:endParaRPr>
                    </a:p>
                  </a:txBody>
                  <a:tcPr marL="48186" marR="48186" marT="51309" marB="51309" anchor="ctr"/>
                </a:tc>
                <a:extLst>
                  <a:ext uri="{0D108BD9-81ED-4DB2-BD59-A6C34878D82A}">
                    <a16:rowId xmlns:a16="http://schemas.microsoft.com/office/drawing/2014/main" val="994734152"/>
                  </a:ext>
                </a:extLst>
              </a:tr>
              <a:tr h="365323">
                <a:tc>
                  <a:txBody>
                    <a:bodyPr/>
                    <a:lstStyle/>
                    <a:p>
                      <a:pPr marL="0" marR="0" algn="l">
                        <a:spcBef>
                          <a:spcPts val="0"/>
                        </a:spcBef>
                        <a:spcAft>
                          <a:spcPts val="0"/>
                        </a:spcAft>
                      </a:pPr>
                      <a:r>
                        <a:rPr lang="en-US" sz="1400">
                          <a:effectLst/>
                        </a:rPr>
                        <a:t>Trang thêm danh mục</a:t>
                      </a:r>
                      <a:endParaRPr lang="vi-VN" sz="1400">
                        <a:effectLst/>
                        <a:latin typeface="Times New Roman" panose="02020603050405020304" pitchFamily="18" charset="0"/>
                        <a:ea typeface="Times New Roman" panose="02020603050405020304" pitchFamily="18" charset="0"/>
                      </a:endParaRPr>
                    </a:p>
                  </a:txBody>
                  <a:tcPr marL="48186" marR="48186" marT="51309" marB="51309" anchor="ctr"/>
                </a:tc>
                <a:tc>
                  <a:txBody>
                    <a:bodyPr/>
                    <a:lstStyle/>
                    <a:p>
                      <a:pPr marL="0" marR="0" algn="l">
                        <a:spcBef>
                          <a:spcPts val="0"/>
                        </a:spcBef>
                        <a:spcAft>
                          <a:spcPts val="0"/>
                        </a:spcAft>
                      </a:pPr>
                      <a:r>
                        <a:rPr lang="en-US" sz="1400">
                          <a:effectLst/>
                        </a:rPr>
                        <a:t>Thêm danh mục sản phẩm.</a:t>
                      </a:r>
                      <a:endParaRPr lang="vi-VN" sz="1400">
                        <a:effectLst/>
                        <a:latin typeface="Times New Roman" panose="02020603050405020304" pitchFamily="18" charset="0"/>
                        <a:ea typeface="Times New Roman" panose="02020603050405020304" pitchFamily="18" charset="0"/>
                      </a:endParaRPr>
                    </a:p>
                  </a:txBody>
                  <a:tcPr marL="48186" marR="48186" marT="51309" marB="51309" anchor="ctr"/>
                </a:tc>
                <a:extLst>
                  <a:ext uri="{0D108BD9-81ED-4DB2-BD59-A6C34878D82A}">
                    <a16:rowId xmlns:a16="http://schemas.microsoft.com/office/drawing/2014/main" val="4116348562"/>
                  </a:ext>
                </a:extLst>
              </a:tr>
              <a:tr h="271498">
                <a:tc>
                  <a:txBody>
                    <a:bodyPr/>
                    <a:lstStyle/>
                    <a:p>
                      <a:pPr marL="0" marR="0" algn="l">
                        <a:spcBef>
                          <a:spcPts val="0"/>
                        </a:spcBef>
                        <a:spcAft>
                          <a:spcPts val="0"/>
                        </a:spcAft>
                      </a:pPr>
                      <a:r>
                        <a:rPr lang="en-US" sz="1400">
                          <a:effectLst/>
                        </a:rPr>
                        <a:t>Trang sửa danh mục</a:t>
                      </a:r>
                      <a:endParaRPr lang="vi-VN" sz="1400">
                        <a:effectLst/>
                        <a:latin typeface="Times New Roman" panose="02020603050405020304" pitchFamily="18" charset="0"/>
                        <a:ea typeface="Times New Roman" panose="02020603050405020304" pitchFamily="18" charset="0"/>
                      </a:endParaRPr>
                    </a:p>
                  </a:txBody>
                  <a:tcPr marL="48186" marR="48186" marT="51309" marB="51309" anchor="ctr"/>
                </a:tc>
                <a:tc>
                  <a:txBody>
                    <a:bodyPr/>
                    <a:lstStyle/>
                    <a:p>
                      <a:pPr marL="0" marR="0" algn="l">
                        <a:spcBef>
                          <a:spcPts val="0"/>
                        </a:spcBef>
                        <a:spcAft>
                          <a:spcPts val="0"/>
                        </a:spcAft>
                      </a:pPr>
                      <a:r>
                        <a:rPr lang="en-US" sz="1400">
                          <a:effectLst/>
                        </a:rPr>
                        <a:t>Chỉnh sửa tên, hình ảnh cho danh mục.</a:t>
                      </a:r>
                      <a:endParaRPr lang="vi-VN" sz="1400">
                        <a:effectLst/>
                        <a:latin typeface="Times New Roman" panose="02020603050405020304" pitchFamily="18" charset="0"/>
                        <a:ea typeface="Times New Roman" panose="02020603050405020304" pitchFamily="18" charset="0"/>
                      </a:endParaRPr>
                    </a:p>
                  </a:txBody>
                  <a:tcPr marL="48186" marR="48186" marT="51309" marB="51309" anchor="ctr"/>
                </a:tc>
                <a:extLst>
                  <a:ext uri="{0D108BD9-81ED-4DB2-BD59-A6C34878D82A}">
                    <a16:rowId xmlns:a16="http://schemas.microsoft.com/office/drawing/2014/main" val="4005039042"/>
                  </a:ext>
                </a:extLst>
              </a:tr>
              <a:tr h="365323">
                <a:tc>
                  <a:txBody>
                    <a:bodyPr/>
                    <a:lstStyle/>
                    <a:p>
                      <a:pPr marL="0" marR="0" algn="l">
                        <a:spcBef>
                          <a:spcPts val="0"/>
                        </a:spcBef>
                        <a:spcAft>
                          <a:spcPts val="0"/>
                        </a:spcAft>
                      </a:pPr>
                      <a:r>
                        <a:rPr lang="en-US" sz="1400">
                          <a:effectLst/>
                        </a:rPr>
                        <a:t>Trang danh sách đơn hàng</a:t>
                      </a:r>
                      <a:endParaRPr lang="vi-VN" sz="1400">
                        <a:effectLst/>
                        <a:latin typeface="Times New Roman" panose="02020603050405020304" pitchFamily="18" charset="0"/>
                        <a:ea typeface="Times New Roman" panose="02020603050405020304" pitchFamily="18" charset="0"/>
                      </a:endParaRPr>
                    </a:p>
                  </a:txBody>
                  <a:tcPr marL="48186" marR="48186" marT="51309" marB="51309" anchor="ctr"/>
                </a:tc>
                <a:tc>
                  <a:txBody>
                    <a:bodyPr/>
                    <a:lstStyle/>
                    <a:p>
                      <a:pPr marL="0" marR="0" algn="l">
                        <a:spcBef>
                          <a:spcPts val="0"/>
                        </a:spcBef>
                        <a:spcAft>
                          <a:spcPts val="0"/>
                        </a:spcAft>
                      </a:pPr>
                      <a:r>
                        <a:rPr lang="en-US" sz="1400">
                          <a:effectLst/>
                        </a:rPr>
                        <a:t>Hiển thị danh sách đơn hàng.</a:t>
                      </a:r>
                      <a:endParaRPr lang="vi-VN" sz="1400">
                        <a:effectLst/>
                        <a:latin typeface="Times New Roman" panose="02020603050405020304" pitchFamily="18" charset="0"/>
                        <a:ea typeface="Times New Roman" panose="02020603050405020304" pitchFamily="18" charset="0"/>
                      </a:endParaRPr>
                    </a:p>
                  </a:txBody>
                  <a:tcPr marL="48186" marR="48186" marT="51309" marB="51309" anchor="ctr"/>
                </a:tc>
                <a:extLst>
                  <a:ext uri="{0D108BD9-81ED-4DB2-BD59-A6C34878D82A}">
                    <a16:rowId xmlns:a16="http://schemas.microsoft.com/office/drawing/2014/main" val="2865388833"/>
                  </a:ext>
                </a:extLst>
              </a:tr>
              <a:tr h="454823">
                <a:tc>
                  <a:txBody>
                    <a:bodyPr/>
                    <a:lstStyle/>
                    <a:p>
                      <a:pPr marL="0" marR="0" algn="l">
                        <a:spcBef>
                          <a:spcPts val="0"/>
                        </a:spcBef>
                        <a:spcAft>
                          <a:spcPts val="0"/>
                        </a:spcAft>
                      </a:pPr>
                      <a:r>
                        <a:rPr lang="en-US" sz="1400">
                          <a:effectLst/>
                        </a:rPr>
                        <a:t>Trang chi tiết đơn hàng</a:t>
                      </a:r>
                      <a:endParaRPr lang="vi-VN" sz="1400">
                        <a:effectLst/>
                        <a:latin typeface="Times New Roman" panose="02020603050405020304" pitchFamily="18" charset="0"/>
                        <a:ea typeface="Times New Roman" panose="02020603050405020304" pitchFamily="18" charset="0"/>
                      </a:endParaRPr>
                    </a:p>
                  </a:txBody>
                  <a:tcPr marL="48186" marR="48186" marT="51309" marB="51309" anchor="ctr"/>
                </a:tc>
                <a:tc>
                  <a:txBody>
                    <a:bodyPr/>
                    <a:lstStyle/>
                    <a:p>
                      <a:pPr marL="0" marR="0" algn="l">
                        <a:spcBef>
                          <a:spcPts val="0"/>
                        </a:spcBef>
                        <a:spcAft>
                          <a:spcPts val="0"/>
                        </a:spcAft>
                      </a:pPr>
                      <a:r>
                        <a:rPr lang="en-US" sz="1400">
                          <a:effectLst/>
                        </a:rPr>
                        <a:t>Thông tin chi tiết đơn hàng, tình trạng, sản phẩm trong đơn hàng.</a:t>
                      </a:r>
                      <a:endParaRPr lang="vi-VN" sz="1400">
                        <a:effectLst/>
                        <a:latin typeface="Times New Roman" panose="02020603050405020304" pitchFamily="18" charset="0"/>
                        <a:ea typeface="Times New Roman" panose="02020603050405020304" pitchFamily="18" charset="0"/>
                      </a:endParaRPr>
                    </a:p>
                  </a:txBody>
                  <a:tcPr marL="48186" marR="48186" marT="51309" marB="51309" anchor="ctr"/>
                </a:tc>
                <a:extLst>
                  <a:ext uri="{0D108BD9-81ED-4DB2-BD59-A6C34878D82A}">
                    <a16:rowId xmlns:a16="http://schemas.microsoft.com/office/drawing/2014/main" val="4151094419"/>
                  </a:ext>
                </a:extLst>
              </a:tr>
              <a:tr h="454823">
                <a:tc>
                  <a:txBody>
                    <a:bodyPr/>
                    <a:lstStyle/>
                    <a:p>
                      <a:pPr marL="0" marR="0" algn="l">
                        <a:spcBef>
                          <a:spcPts val="0"/>
                        </a:spcBef>
                        <a:spcAft>
                          <a:spcPts val="0"/>
                        </a:spcAft>
                      </a:pPr>
                      <a:r>
                        <a:rPr lang="en-US" sz="1400">
                          <a:effectLst/>
                        </a:rPr>
                        <a:t>Trang danh sách người dùng</a:t>
                      </a:r>
                      <a:endParaRPr lang="vi-VN" sz="1400">
                        <a:effectLst/>
                        <a:latin typeface="Times New Roman" panose="02020603050405020304" pitchFamily="18" charset="0"/>
                        <a:ea typeface="Times New Roman" panose="02020603050405020304" pitchFamily="18" charset="0"/>
                      </a:endParaRPr>
                    </a:p>
                  </a:txBody>
                  <a:tcPr marL="48186" marR="48186" marT="51309" marB="51309" anchor="ctr"/>
                </a:tc>
                <a:tc>
                  <a:txBody>
                    <a:bodyPr/>
                    <a:lstStyle/>
                    <a:p>
                      <a:pPr marL="0" marR="0" algn="l">
                        <a:spcBef>
                          <a:spcPts val="0"/>
                        </a:spcBef>
                        <a:spcAft>
                          <a:spcPts val="0"/>
                        </a:spcAft>
                      </a:pPr>
                      <a:r>
                        <a:rPr lang="en-US" sz="1400">
                          <a:effectLst/>
                        </a:rPr>
                        <a:t>Hiển thị danh sách người dùng, chỉnh trạng thái kích hoạt và phân quyền.</a:t>
                      </a:r>
                      <a:endParaRPr lang="vi-VN" sz="1400">
                        <a:effectLst/>
                        <a:latin typeface="Times New Roman" panose="02020603050405020304" pitchFamily="18" charset="0"/>
                        <a:ea typeface="Times New Roman" panose="02020603050405020304" pitchFamily="18" charset="0"/>
                      </a:endParaRPr>
                    </a:p>
                  </a:txBody>
                  <a:tcPr marL="48186" marR="48186" marT="51309" marB="51309" anchor="ctr"/>
                </a:tc>
                <a:extLst>
                  <a:ext uri="{0D108BD9-81ED-4DB2-BD59-A6C34878D82A}">
                    <a16:rowId xmlns:a16="http://schemas.microsoft.com/office/drawing/2014/main" val="597368211"/>
                  </a:ext>
                </a:extLst>
              </a:tr>
              <a:tr h="454823">
                <a:tc>
                  <a:txBody>
                    <a:bodyPr/>
                    <a:lstStyle/>
                    <a:p>
                      <a:pPr marL="0" marR="0" algn="l">
                        <a:spcBef>
                          <a:spcPts val="0"/>
                        </a:spcBef>
                        <a:spcAft>
                          <a:spcPts val="0"/>
                        </a:spcAft>
                      </a:pPr>
                      <a:r>
                        <a:rPr lang="en-US" sz="1400">
                          <a:effectLst/>
                        </a:rPr>
                        <a:t>Danh sách đánh giá sản phẩm</a:t>
                      </a:r>
                      <a:endParaRPr lang="vi-VN" sz="1400">
                        <a:effectLst/>
                        <a:latin typeface="Times New Roman" panose="02020603050405020304" pitchFamily="18" charset="0"/>
                        <a:ea typeface="Times New Roman" panose="02020603050405020304" pitchFamily="18" charset="0"/>
                      </a:endParaRPr>
                    </a:p>
                  </a:txBody>
                  <a:tcPr marL="48186" marR="48186" marT="51309" marB="51309" anchor="ctr"/>
                </a:tc>
                <a:tc>
                  <a:txBody>
                    <a:bodyPr/>
                    <a:lstStyle/>
                    <a:p>
                      <a:pPr marL="0" marR="0" algn="l">
                        <a:spcBef>
                          <a:spcPts val="0"/>
                        </a:spcBef>
                        <a:spcAft>
                          <a:spcPts val="0"/>
                        </a:spcAft>
                      </a:pPr>
                      <a:r>
                        <a:rPr lang="en-US" sz="1400">
                          <a:effectLst/>
                        </a:rPr>
                        <a:t>Hiển thị danh sách đánh giá, xem nội dung từng đánh giá, chỉnh sửa trạng thái.</a:t>
                      </a:r>
                      <a:endParaRPr lang="vi-VN" sz="1400">
                        <a:effectLst/>
                        <a:latin typeface="Times New Roman" panose="02020603050405020304" pitchFamily="18" charset="0"/>
                        <a:ea typeface="Times New Roman" panose="02020603050405020304" pitchFamily="18" charset="0"/>
                      </a:endParaRPr>
                    </a:p>
                  </a:txBody>
                  <a:tcPr marL="48186" marR="48186" marT="51309" marB="51309" anchor="ctr"/>
                </a:tc>
                <a:extLst>
                  <a:ext uri="{0D108BD9-81ED-4DB2-BD59-A6C34878D82A}">
                    <a16:rowId xmlns:a16="http://schemas.microsoft.com/office/drawing/2014/main" val="1506152777"/>
                  </a:ext>
                </a:extLst>
              </a:tr>
            </a:tbl>
          </a:graphicData>
        </a:graphic>
      </p:graphicFrame>
    </p:spTree>
    <p:extLst>
      <p:ext uri="{BB962C8B-B14F-4D97-AF65-F5344CB8AC3E}">
        <p14:creationId xmlns:p14="http://schemas.microsoft.com/office/powerpoint/2010/main" val="563962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56" name="Google Shape;156;p2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31</a:t>
            </a:fld>
            <a:endParaRPr/>
          </a:p>
        </p:txBody>
      </p:sp>
      <p:pic>
        <p:nvPicPr>
          <p:cNvPr id="15" name="Picture 14">
            <a:extLst>
              <a:ext uri="{FF2B5EF4-FFF2-40B4-BE49-F238E27FC236}">
                <a16:creationId xmlns:a16="http://schemas.microsoft.com/office/drawing/2014/main" id="{BC50D827-B380-4E76-89AE-7B02D30118D8}"/>
              </a:ext>
            </a:extLst>
          </p:cNvPr>
          <p:cNvPicPr>
            <a:picLocks noChangeAspect="1"/>
          </p:cNvPicPr>
          <p:nvPr/>
        </p:nvPicPr>
        <p:blipFill>
          <a:blip r:embed="rId4"/>
          <a:stretch>
            <a:fillRect/>
          </a:stretch>
        </p:blipFill>
        <p:spPr>
          <a:xfrm>
            <a:off x="3776349" y="1654222"/>
            <a:ext cx="2877212" cy="1943905"/>
          </a:xfrm>
          <a:prstGeom prst="rect">
            <a:avLst/>
          </a:prstGeom>
        </p:spPr>
      </p:pic>
      <p:sp>
        <p:nvSpPr>
          <p:cNvPr id="19" name="Google Shape;727;p51">
            <a:extLst>
              <a:ext uri="{FF2B5EF4-FFF2-40B4-BE49-F238E27FC236}">
                <a16:creationId xmlns:a16="http://schemas.microsoft.com/office/drawing/2014/main" id="{571DA5F9-DE23-D7F6-74DD-DB2BAF2D2EB2}"/>
              </a:ext>
            </a:extLst>
          </p:cNvPr>
          <p:cNvSpPr txBox="1"/>
          <p:nvPr/>
        </p:nvSpPr>
        <p:spPr>
          <a:xfrm>
            <a:off x="2197712" y="900469"/>
            <a:ext cx="5810411" cy="692467"/>
          </a:xfrm>
          <a:prstGeom prst="rect">
            <a:avLst/>
          </a:prstGeom>
          <a:noFill/>
          <a:ln>
            <a:noFill/>
          </a:ln>
        </p:spPr>
        <p:txBody>
          <a:bodyPr spcFirstLastPara="1" wrap="square" lIns="68569" tIns="34275" rIns="68569" bIns="3427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4050" b="1">
                <a:solidFill>
                  <a:srgbClr val="1F3864"/>
                </a:solidFill>
                <a:latin typeface="Garamond"/>
                <a:ea typeface="Garamond"/>
                <a:cs typeface="Garamond"/>
                <a:sym typeface="Garamond"/>
              </a:rPr>
              <a:t>Thanks For Watching</a:t>
            </a:r>
            <a:endParaRPr sz="4050" b="1">
              <a:solidFill>
                <a:srgbClr val="1F3864"/>
              </a:solidFill>
              <a:latin typeface="Garamond"/>
              <a:ea typeface="Garamond"/>
              <a:cs typeface="Garamond"/>
              <a:sym typeface="Garamond"/>
            </a:endParaRPr>
          </a:p>
        </p:txBody>
      </p:sp>
    </p:spTree>
    <p:extLst>
      <p:ext uri="{BB962C8B-B14F-4D97-AF65-F5344CB8AC3E}">
        <p14:creationId xmlns:p14="http://schemas.microsoft.com/office/powerpoint/2010/main" val="576328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Tính cấp thiết của đề tài</a:t>
            </a:r>
            <a:endParaRPr dirty="0"/>
          </a:p>
        </p:txBody>
      </p:sp>
      <p:sp>
        <p:nvSpPr>
          <p:cNvPr id="129" name="Google Shape;129;p19"/>
          <p:cNvSpPr txBox="1">
            <a:spLocks noGrp="1"/>
          </p:cNvSpPr>
          <p:nvPr>
            <p:ph type="body" idx="1"/>
          </p:nvPr>
        </p:nvSpPr>
        <p:spPr>
          <a:xfrm>
            <a:off x="1556331" y="1349141"/>
            <a:ext cx="7085700" cy="1990336"/>
          </a:xfrm>
          <a:prstGeom prst="rect">
            <a:avLst/>
          </a:prstGeom>
        </p:spPr>
        <p:txBody>
          <a:bodyPr spcFirstLastPara="1" wrap="square" lIns="91425" tIns="91425" rIns="91425" bIns="91425" anchor="t" anchorCtr="0">
            <a:noAutofit/>
          </a:bodyPr>
          <a:lstStyle/>
          <a:p>
            <a:pPr>
              <a:lnSpc>
                <a:spcPct val="150000"/>
              </a:lnSpc>
            </a:pPr>
            <a:r>
              <a:rPr lang="vi-VN" sz="1800">
                <a:solidFill>
                  <a:schemeClr val="tx1">
                    <a:lumMod val="50000"/>
                  </a:schemeClr>
                </a:solidFill>
                <a:latin typeface="Arial" panose="020B0604020202020204" pitchFamily="34" charset="0"/>
                <a:cs typeface="Arial" panose="020B0604020202020204" pitchFamily="34" charset="0"/>
              </a:rPr>
              <a:t>Nhu cầu mua bán trực tuyến.</a:t>
            </a:r>
          </a:p>
          <a:p>
            <a:pPr marL="457200" lvl="0" indent="-393700" algn="l" rtl="0">
              <a:lnSpc>
                <a:spcPct val="150000"/>
              </a:lnSpc>
              <a:spcBef>
                <a:spcPts val="600"/>
              </a:spcBef>
              <a:spcAft>
                <a:spcPts val="0"/>
              </a:spcAft>
              <a:buSzPts val="2600"/>
              <a:buChar char="▪"/>
            </a:pPr>
            <a:r>
              <a:rPr lang="vi-VN" sz="1800">
                <a:solidFill>
                  <a:schemeClr val="tx1">
                    <a:lumMod val="50000"/>
                  </a:schemeClr>
                </a:solidFill>
                <a:latin typeface="Arial" panose="020B0604020202020204" pitchFamily="34" charset="0"/>
                <a:cs typeface="Arial" panose="020B0604020202020204" pitchFamily="34" charset="0"/>
              </a:rPr>
              <a:t>Nhu cầu sử dụng đồ điện tử của người dùng.</a:t>
            </a:r>
            <a:endParaRPr lang="en-US" sz="1800">
              <a:solidFill>
                <a:schemeClr val="tx1">
                  <a:lumMod val="50000"/>
                </a:schemeClr>
              </a:solidFill>
              <a:effectLst/>
              <a:latin typeface="Arial" panose="020B0604020202020204" pitchFamily="34" charset="0"/>
              <a:ea typeface="Times New Roman" panose="02020603050405020304" pitchFamily="18" charset="0"/>
              <a:cs typeface="Arial" panose="020B0604020202020204" pitchFamily="34" charset="0"/>
            </a:endParaRPr>
          </a:p>
          <a:p>
            <a:pPr marL="457200" lvl="0" indent="-393700" algn="l" rtl="0">
              <a:lnSpc>
                <a:spcPct val="150000"/>
              </a:lnSpc>
              <a:spcBef>
                <a:spcPts val="600"/>
              </a:spcBef>
              <a:spcAft>
                <a:spcPts val="0"/>
              </a:spcAft>
              <a:buSzPts val="2600"/>
              <a:buChar char="▪"/>
            </a:pPr>
            <a:r>
              <a:rPr lang="en-US" sz="1800">
                <a:solidFill>
                  <a:schemeClr val="tx1">
                    <a:lumMod val="50000"/>
                  </a:schemeClr>
                </a:solidFill>
                <a:effectLst/>
                <a:latin typeface="Arial" panose="020B0604020202020204" pitchFamily="34" charset="0"/>
                <a:ea typeface="Times New Roman" panose="02020603050405020304" pitchFamily="18" charset="0"/>
                <a:cs typeface="Arial" panose="020B0604020202020204" pitchFamily="34" charset="0"/>
              </a:rPr>
              <a:t>Nhu cầu kiểm tra, sửa chữa và thay thế các linh kiện điện tử. </a:t>
            </a:r>
          </a:p>
          <a:p>
            <a:pPr marL="457200" lvl="0" indent="-393700" algn="l" rtl="0">
              <a:lnSpc>
                <a:spcPct val="150000"/>
              </a:lnSpc>
              <a:spcBef>
                <a:spcPts val="600"/>
              </a:spcBef>
              <a:spcAft>
                <a:spcPts val="0"/>
              </a:spcAft>
              <a:buSzPts val="2600"/>
              <a:buChar char="▪"/>
            </a:pPr>
            <a:endParaRPr lang="en-US" sz="1800">
              <a:latin typeface="Arial" panose="020B0604020202020204" pitchFamily="34" charset="0"/>
              <a:ea typeface="Times New Roman" panose="02020603050405020304" pitchFamily="18" charset="0"/>
              <a:cs typeface="Arial" panose="020B0604020202020204" pitchFamily="34" charset="0"/>
            </a:endParaRPr>
          </a:p>
          <a:p>
            <a:pPr marL="63500" lvl="0" indent="0" algn="l" rtl="0">
              <a:spcBef>
                <a:spcPts val="600"/>
              </a:spcBef>
              <a:spcAft>
                <a:spcPts val="0"/>
              </a:spcAft>
              <a:buSzPts val="2600"/>
              <a:buNone/>
            </a:pPr>
            <a:endParaRPr lang="vi-VN" sz="1800">
              <a:effectLst/>
              <a:latin typeface="Arial" panose="020B0604020202020204" pitchFamily="34" charset="0"/>
              <a:ea typeface="Times New Roman" panose="02020603050405020304" pitchFamily="18" charset="0"/>
              <a:cs typeface="Arial" panose="020B0604020202020204" pitchFamily="34" charset="0"/>
            </a:endParaRPr>
          </a:p>
        </p:txBody>
      </p:sp>
      <p:sp>
        <p:nvSpPr>
          <p:cNvPr id="130" name="Google Shape;130;p19"/>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4</a:t>
            </a:fld>
            <a:endParaRPr/>
          </a:p>
        </p:txBody>
      </p:sp>
      <p:grpSp>
        <p:nvGrpSpPr>
          <p:cNvPr id="3" name="Group 2">
            <a:extLst>
              <a:ext uri="{FF2B5EF4-FFF2-40B4-BE49-F238E27FC236}">
                <a16:creationId xmlns:a16="http://schemas.microsoft.com/office/drawing/2014/main" id="{9EE3CDA5-4A35-47F5-107E-37521E10DF99}"/>
              </a:ext>
            </a:extLst>
          </p:cNvPr>
          <p:cNvGrpSpPr/>
          <p:nvPr/>
        </p:nvGrpSpPr>
        <p:grpSpPr>
          <a:xfrm>
            <a:off x="1754458" y="3552739"/>
            <a:ext cx="5763323" cy="646331"/>
            <a:chOff x="1754458" y="3552739"/>
            <a:chExt cx="5763323" cy="646331"/>
          </a:xfrm>
        </p:grpSpPr>
        <p:sp>
          <p:nvSpPr>
            <p:cNvPr id="2" name="Arrow: Right 1">
              <a:extLst>
                <a:ext uri="{FF2B5EF4-FFF2-40B4-BE49-F238E27FC236}">
                  <a16:creationId xmlns:a16="http://schemas.microsoft.com/office/drawing/2014/main" id="{1422322C-6B93-4D75-C778-5068BC1B0DDA}"/>
                </a:ext>
              </a:extLst>
            </p:cNvPr>
            <p:cNvSpPr/>
            <p:nvPr/>
          </p:nvSpPr>
          <p:spPr>
            <a:xfrm>
              <a:off x="1754458" y="3553522"/>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5F9C6FCE-028C-24BD-EECC-1D61C1C6DACA}"/>
                </a:ext>
              </a:extLst>
            </p:cNvPr>
            <p:cNvSpPr txBox="1"/>
            <p:nvPr/>
          </p:nvSpPr>
          <p:spPr>
            <a:xfrm>
              <a:off x="2837987" y="3552739"/>
              <a:ext cx="4679794" cy="646331"/>
            </a:xfrm>
            <a:prstGeom prst="rect">
              <a:avLst/>
            </a:prstGeom>
            <a:noFill/>
          </p:spPr>
          <p:txBody>
            <a:bodyPr wrap="square">
              <a:spAutoFit/>
            </a:bodyPr>
            <a:lstStyle/>
            <a:p>
              <a:r>
                <a:rPr lang="en-US" sz="1800">
                  <a:effectLst/>
                  <a:latin typeface="Arial" panose="020B0604020202020204" pitchFamily="34" charset="0"/>
                  <a:ea typeface="Times New Roman" panose="02020603050405020304" pitchFamily="18" charset="0"/>
                  <a:cs typeface="Arial" panose="020B0604020202020204" pitchFamily="34" charset="0"/>
                </a:rPr>
                <a:t>Website bán hàng linh kiện điện tử phục vụ cho nhu cầu người dùng</a:t>
              </a:r>
              <a:endParaRPr lang="vi-VN" sz="180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703926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8"/>
                                        </p:tgtEl>
                                        <p:attrNameLst>
                                          <p:attrName>style.visibility</p:attrName>
                                        </p:attrNameLst>
                                      </p:cBhvr>
                                      <p:to>
                                        <p:strVal val="visible"/>
                                      </p:to>
                                    </p:set>
                                    <p:anim calcmode="lin" valueType="num">
                                      <p:cBhvr additive="base">
                                        <p:cTn id="7" dur="500" fill="hold"/>
                                        <p:tgtEl>
                                          <p:spTgt spid="128"/>
                                        </p:tgtEl>
                                        <p:attrNameLst>
                                          <p:attrName>ppt_x</p:attrName>
                                        </p:attrNameLst>
                                      </p:cBhvr>
                                      <p:tavLst>
                                        <p:tav tm="0">
                                          <p:val>
                                            <p:strVal val="#ppt_x"/>
                                          </p:val>
                                        </p:tav>
                                        <p:tav tm="100000">
                                          <p:val>
                                            <p:strVal val="#ppt_x"/>
                                          </p:val>
                                        </p:tav>
                                      </p:tavLst>
                                    </p:anim>
                                    <p:anim calcmode="lin" valueType="num">
                                      <p:cBhvr additive="base">
                                        <p:cTn id="8" dur="500" fill="hold"/>
                                        <p:tgtEl>
                                          <p:spTgt spid="1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129">
                                            <p:txEl>
                                              <p:pRg st="0" end="0"/>
                                            </p:txEl>
                                          </p:spTgt>
                                        </p:tgtEl>
                                        <p:attrNameLst>
                                          <p:attrName>style.visibility</p:attrName>
                                        </p:attrNameLst>
                                      </p:cBhvr>
                                      <p:to>
                                        <p:strVal val="visible"/>
                                      </p:to>
                                    </p:set>
                                    <p:animEffect transition="in" filter="fade">
                                      <p:cBhvr>
                                        <p:cTn id="13" dur="1000"/>
                                        <p:tgtEl>
                                          <p:spTgt spid="129">
                                            <p:txEl>
                                              <p:pRg st="0" end="0"/>
                                            </p:txEl>
                                          </p:spTgt>
                                        </p:tgtEl>
                                      </p:cBhvr>
                                    </p:animEffect>
                                    <p:anim calcmode="lin" valueType="num">
                                      <p:cBhvr>
                                        <p:cTn id="14" dur="1000" fill="hold"/>
                                        <p:tgtEl>
                                          <p:spTgt spid="129">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12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29">
                                            <p:txEl>
                                              <p:pRg st="1" end="1"/>
                                            </p:txEl>
                                          </p:spTgt>
                                        </p:tgtEl>
                                        <p:attrNameLst>
                                          <p:attrName>style.visibility</p:attrName>
                                        </p:attrNameLst>
                                      </p:cBhvr>
                                      <p:to>
                                        <p:strVal val="visible"/>
                                      </p:to>
                                    </p:set>
                                    <p:animEffect transition="in" filter="fade">
                                      <p:cBhvr>
                                        <p:cTn id="20" dur="1000"/>
                                        <p:tgtEl>
                                          <p:spTgt spid="129">
                                            <p:txEl>
                                              <p:pRg st="1" end="1"/>
                                            </p:txEl>
                                          </p:spTgt>
                                        </p:tgtEl>
                                      </p:cBhvr>
                                    </p:animEffect>
                                    <p:anim calcmode="lin" valueType="num">
                                      <p:cBhvr>
                                        <p:cTn id="21" dur="1000" fill="hold"/>
                                        <p:tgtEl>
                                          <p:spTgt spid="129">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12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29">
                                            <p:txEl>
                                              <p:pRg st="2" end="2"/>
                                            </p:txEl>
                                          </p:spTgt>
                                        </p:tgtEl>
                                        <p:attrNameLst>
                                          <p:attrName>style.visibility</p:attrName>
                                        </p:attrNameLst>
                                      </p:cBhvr>
                                      <p:to>
                                        <p:strVal val="visible"/>
                                      </p:to>
                                    </p:set>
                                    <p:animEffect transition="in" filter="fade">
                                      <p:cBhvr>
                                        <p:cTn id="27" dur="1000"/>
                                        <p:tgtEl>
                                          <p:spTgt spid="129">
                                            <p:txEl>
                                              <p:pRg st="2" end="2"/>
                                            </p:txEl>
                                          </p:spTgt>
                                        </p:tgtEl>
                                      </p:cBhvr>
                                    </p:animEffect>
                                    <p:anim calcmode="lin" valueType="num">
                                      <p:cBhvr>
                                        <p:cTn id="28" dur="1000" fill="hold"/>
                                        <p:tgtEl>
                                          <p:spTgt spid="129">
                                            <p:txEl>
                                              <p:pRg st="2" end="2"/>
                                            </p:txEl>
                                          </p:spTgt>
                                        </p:tgtEl>
                                        <p:attrNameLst>
                                          <p:attrName>ppt_x</p:attrName>
                                        </p:attrNameLst>
                                      </p:cBhvr>
                                      <p:tavLst>
                                        <p:tav tm="0">
                                          <p:val>
                                            <p:strVal val="#ppt_x"/>
                                          </p:val>
                                        </p:tav>
                                        <p:tav tm="100000">
                                          <p:val>
                                            <p:strVal val="#ppt_x"/>
                                          </p:val>
                                        </p:tav>
                                      </p:tavLst>
                                    </p:anim>
                                    <p:anim calcmode="lin" valueType="num">
                                      <p:cBhvr>
                                        <p:cTn id="29" dur="1000" fill="hold"/>
                                        <p:tgtEl>
                                          <p:spTgt spid="12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barn(inVertical)">
                                      <p:cBhvr>
                                        <p:cTn id="3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p:bldP spid="129"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xfrm>
            <a:off x="1182200" y="393475"/>
            <a:ext cx="6739500" cy="806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a:t>Mục đích của đề tài</a:t>
            </a:r>
            <a:endParaRPr dirty="0"/>
          </a:p>
        </p:txBody>
      </p:sp>
      <p:sp>
        <p:nvSpPr>
          <p:cNvPr id="129" name="Google Shape;129;p19"/>
          <p:cNvSpPr txBox="1">
            <a:spLocks noGrp="1"/>
          </p:cNvSpPr>
          <p:nvPr>
            <p:ph type="body" idx="1"/>
          </p:nvPr>
        </p:nvSpPr>
        <p:spPr>
          <a:xfrm>
            <a:off x="1556331" y="1349141"/>
            <a:ext cx="7085700" cy="3483054"/>
          </a:xfrm>
          <a:prstGeom prst="rect">
            <a:avLst/>
          </a:prstGeom>
        </p:spPr>
        <p:txBody>
          <a:bodyPr spcFirstLastPara="1" wrap="square" lIns="91425" tIns="91425" rIns="91425" bIns="91425" anchor="t" anchorCtr="0">
            <a:noAutofit/>
          </a:bodyPr>
          <a:lstStyle/>
          <a:p>
            <a:pPr marL="342900" marR="0" lvl="0" indent="-342900" algn="just">
              <a:lnSpc>
                <a:spcPct val="150000"/>
              </a:lnSpc>
              <a:spcBef>
                <a:spcPts val="440"/>
              </a:spcBef>
              <a:spcAft>
                <a:spcPts val="0"/>
              </a:spcAft>
              <a:buFont typeface="Times New Roman" panose="02020603050405020304" pitchFamily="18" charset="0"/>
              <a:buChar char="-"/>
            </a:pPr>
            <a:r>
              <a:rPr lang="en-US" sz="1800">
                <a:solidFill>
                  <a:schemeClr val="tx1">
                    <a:lumMod val="50000"/>
                  </a:schemeClr>
                </a:solidFill>
                <a:effectLst/>
                <a:latin typeface="+mn-lt"/>
                <a:ea typeface="Calibri" panose="020F0502020204030204" pitchFamily="34" charset="0"/>
              </a:rPr>
              <a:t>Áp dụng được kiến thức về Spring Boot, MongoDB, ReactJS.</a:t>
            </a:r>
            <a:endParaRPr lang="vi-VN" sz="1800">
              <a:solidFill>
                <a:schemeClr val="tx1">
                  <a:lumMod val="50000"/>
                </a:schemeClr>
              </a:solidFill>
              <a:effectLst/>
              <a:latin typeface="+mn-lt"/>
              <a:ea typeface="Calibri" panose="020F0502020204030204" pitchFamily="34" charset="0"/>
            </a:endParaRPr>
          </a:p>
          <a:p>
            <a:pPr marL="342900" marR="0" lvl="0" indent="-342900" algn="just">
              <a:lnSpc>
                <a:spcPct val="150000"/>
              </a:lnSpc>
              <a:spcBef>
                <a:spcPts val="440"/>
              </a:spcBef>
              <a:spcAft>
                <a:spcPts val="0"/>
              </a:spcAft>
              <a:buFont typeface="Times New Roman" panose="02020603050405020304" pitchFamily="18" charset="0"/>
              <a:buChar char="-"/>
            </a:pPr>
            <a:r>
              <a:rPr lang="en-US" sz="1800">
                <a:solidFill>
                  <a:schemeClr val="tx1">
                    <a:lumMod val="50000"/>
                  </a:schemeClr>
                </a:solidFill>
                <a:effectLst/>
                <a:latin typeface="+mn-lt"/>
                <a:ea typeface="Calibri" panose="020F0502020204030204" pitchFamily="34" charset="0"/>
              </a:rPr>
              <a:t>Xây dựng một website có giao diện, màu sắc thân thiện </a:t>
            </a:r>
            <a:r>
              <a:rPr lang="en-US" sz="1800">
                <a:solidFill>
                  <a:schemeClr val="tx1">
                    <a:lumMod val="50000"/>
                  </a:schemeClr>
                </a:solidFill>
                <a:latin typeface="+mn-lt"/>
                <a:ea typeface="Calibri" panose="020F0502020204030204" pitchFamily="34" charset="0"/>
              </a:rPr>
              <a:t>kết hợp với đa dạng</a:t>
            </a:r>
            <a:r>
              <a:rPr lang="en-US" sz="1800">
                <a:solidFill>
                  <a:schemeClr val="tx1">
                    <a:lumMod val="50000"/>
                  </a:schemeClr>
                </a:solidFill>
                <a:effectLst/>
                <a:latin typeface="+mn-lt"/>
                <a:ea typeface="Calibri" panose="020F0502020204030204" pitchFamily="34" charset="0"/>
              </a:rPr>
              <a:t> sản phẩm phù hợp với nhu cầu mua sắm và trải nghiệm của người dùng.</a:t>
            </a:r>
            <a:endParaRPr lang="vi-VN" sz="1800">
              <a:solidFill>
                <a:schemeClr val="tx1">
                  <a:lumMod val="50000"/>
                </a:schemeClr>
              </a:solidFill>
              <a:effectLst/>
              <a:latin typeface="+mn-lt"/>
              <a:ea typeface="Calibri" panose="020F0502020204030204" pitchFamily="34" charset="0"/>
            </a:endParaRPr>
          </a:p>
          <a:p>
            <a:pPr marL="342900" marR="0" lvl="0" indent="-342900" algn="just">
              <a:lnSpc>
                <a:spcPct val="150000"/>
              </a:lnSpc>
              <a:spcBef>
                <a:spcPts val="440"/>
              </a:spcBef>
              <a:spcAft>
                <a:spcPts val="0"/>
              </a:spcAft>
              <a:buFont typeface="Times New Roman" panose="02020603050405020304" pitchFamily="18" charset="0"/>
              <a:buChar char="-"/>
            </a:pPr>
            <a:r>
              <a:rPr lang="en-US" sz="1800">
                <a:solidFill>
                  <a:schemeClr val="tx1">
                    <a:lumMod val="50000"/>
                  </a:schemeClr>
                </a:solidFill>
                <a:effectLst/>
                <a:latin typeface="+mn-lt"/>
                <a:ea typeface="Calibri" panose="020F0502020204030204" pitchFamily="34" charset="0"/>
              </a:rPr>
              <a:t>Cung cấp cho người dùng một phương thức thanh toán tiện lợi.</a:t>
            </a:r>
            <a:endParaRPr lang="vi-VN" sz="1800">
              <a:solidFill>
                <a:schemeClr val="tx1">
                  <a:lumMod val="50000"/>
                </a:schemeClr>
              </a:solidFill>
              <a:effectLst/>
              <a:latin typeface="+mn-lt"/>
              <a:ea typeface="Calibri" panose="020F0502020204030204" pitchFamily="34" charset="0"/>
            </a:endParaRPr>
          </a:p>
          <a:p>
            <a:pPr marL="342900" marR="0" lvl="0" indent="-342900" algn="just">
              <a:lnSpc>
                <a:spcPct val="150000"/>
              </a:lnSpc>
              <a:spcBef>
                <a:spcPts val="440"/>
              </a:spcBef>
              <a:spcAft>
                <a:spcPts val="0"/>
              </a:spcAft>
              <a:buFont typeface="Times New Roman" panose="02020603050405020304" pitchFamily="18" charset="0"/>
              <a:buChar char="-"/>
            </a:pPr>
            <a:r>
              <a:rPr lang="en-US" sz="1800">
                <a:solidFill>
                  <a:schemeClr val="tx1">
                    <a:lumMod val="50000"/>
                  </a:schemeClr>
                </a:solidFill>
                <a:effectLst/>
                <a:latin typeface="+mn-lt"/>
                <a:ea typeface="Calibri" panose="020F0502020204030204" pitchFamily="34" charset="0"/>
              </a:rPr>
              <a:t>Hệ thống quản lý và thống kê doanh thu của website.</a:t>
            </a:r>
            <a:endParaRPr lang="vi-VN" sz="1800">
              <a:solidFill>
                <a:schemeClr val="tx1">
                  <a:lumMod val="50000"/>
                </a:schemeClr>
              </a:solidFill>
              <a:effectLst/>
              <a:latin typeface="+mn-lt"/>
              <a:ea typeface="Calibri" panose="020F0502020204030204" pitchFamily="34" charset="0"/>
            </a:endParaRPr>
          </a:p>
          <a:p>
            <a:pPr marL="342900" marR="0" lvl="0" indent="-342900" algn="just">
              <a:lnSpc>
                <a:spcPct val="150000"/>
              </a:lnSpc>
              <a:spcBef>
                <a:spcPts val="440"/>
              </a:spcBef>
              <a:spcAft>
                <a:spcPts val="0"/>
              </a:spcAft>
              <a:buFont typeface="Times New Roman" panose="02020603050405020304" pitchFamily="18" charset="0"/>
              <a:buChar char="-"/>
            </a:pPr>
            <a:r>
              <a:rPr lang="en-US" sz="1800">
                <a:solidFill>
                  <a:schemeClr val="tx1">
                    <a:lumMod val="50000"/>
                  </a:schemeClr>
                </a:solidFill>
                <a:effectLst/>
                <a:latin typeface="+mn-lt"/>
                <a:ea typeface="Calibri" panose="020F0502020204030204" pitchFamily="34" charset="0"/>
              </a:rPr>
              <a:t>Bảo mật thông tin cho khách hàng trong việc đặt hàng mua trực tuyến</a:t>
            </a:r>
            <a:r>
              <a:rPr lang="en-US" sz="1800">
                <a:effectLst/>
                <a:latin typeface="+mn-lt"/>
                <a:ea typeface="Calibri" panose="020F0502020204030204" pitchFamily="34" charset="0"/>
              </a:rPr>
              <a:t>.</a:t>
            </a:r>
            <a:endParaRPr lang="vi-VN" sz="1800">
              <a:effectLst/>
              <a:latin typeface="+mn-lt"/>
              <a:ea typeface="Calibri" panose="020F0502020204030204" pitchFamily="34" charset="0"/>
            </a:endParaRPr>
          </a:p>
          <a:p>
            <a:pPr marL="457200" lvl="0" indent="-393700" algn="l" rtl="0">
              <a:lnSpc>
                <a:spcPct val="150000"/>
              </a:lnSpc>
              <a:spcBef>
                <a:spcPts val="600"/>
              </a:spcBef>
              <a:spcAft>
                <a:spcPts val="0"/>
              </a:spcAft>
              <a:buSzPts val="2600"/>
              <a:buChar char="▪"/>
            </a:pPr>
            <a:endParaRPr lang="en-US" sz="1800">
              <a:latin typeface="+mn-lt"/>
              <a:ea typeface="Times New Roman" panose="02020603050405020304" pitchFamily="18" charset="0"/>
              <a:cs typeface="Arial" panose="020B0604020202020204" pitchFamily="34" charset="0"/>
            </a:endParaRPr>
          </a:p>
          <a:p>
            <a:pPr marL="63500" lvl="0" indent="0" algn="l" rtl="0">
              <a:spcBef>
                <a:spcPts val="600"/>
              </a:spcBef>
              <a:spcAft>
                <a:spcPts val="0"/>
              </a:spcAft>
              <a:buSzPts val="2600"/>
              <a:buNone/>
            </a:pPr>
            <a:endParaRPr lang="vi-VN" sz="1800">
              <a:effectLst/>
              <a:latin typeface="Arial" panose="020B0604020202020204" pitchFamily="34" charset="0"/>
              <a:ea typeface="Times New Roman" panose="02020603050405020304" pitchFamily="18" charset="0"/>
              <a:cs typeface="Arial" panose="020B0604020202020204" pitchFamily="34" charset="0"/>
            </a:endParaRPr>
          </a:p>
        </p:txBody>
      </p:sp>
      <p:sp>
        <p:nvSpPr>
          <p:cNvPr id="130" name="Google Shape;130;p19"/>
          <p:cNvSpPr txBox="1">
            <a:spLocks noGrp="1"/>
          </p:cNvSpPr>
          <p:nvPr>
            <p:ph type="sldNum" idx="12"/>
          </p:nvPr>
        </p:nvSpPr>
        <p:spPr>
          <a:xfrm>
            <a:off x="8750400" y="4356225"/>
            <a:ext cx="393600" cy="39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5</a:t>
            </a:fld>
            <a:endParaRPr/>
          </a:p>
        </p:txBody>
      </p:sp>
    </p:spTree>
    <p:extLst>
      <p:ext uri="{BB962C8B-B14F-4D97-AF65-F5344CB8AC3E}">
        <p14:creationId xmlns:p14="http://schemas.microsoft.com/office/powerpoint/2010/main" val="277983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9">
                                            <p:txEl>
                                              <p:pRg st="0" end="0"/>
                                            </p:txEl>
                                          </p:spTgt>
                                        </p:tgtEl>
                                        <p:attrNameLst>
                                          <p:attrName>style.visibility</p:attrName>
                                        </p:attrNameLst>
                                      </p:cBhvr>
                                      <p:to>
                                        <p:strVal val="visible"/>
                                      </p:to>
                                    </p:set>
                                    <p:animEffect transition="in" filter="fade">
                                      <p:cBhvr>
                                        <p:cTn id="7" dur="1000"/>
                                        <p:tgtEl>
                                          <p:spTgt spid="129">
                                            <p:txEl>
                                              <p:pRg st="0" end="0"/>
                                            </p:txEl>
                                          </p:spTgt>
                                        </p:tgtEl>
                                      </p:cBhvr>
                                    </p:animEffect>
                                    <p:anim calcmode="lin" valueType="num">
                                      <p:cBhvr>
                                        <p:cTn id="8" dur="1000" fill="hold"/>
                                        <p:tgtEl>
                                          <p:spTgt spid="12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9">
                                            <p:txEl>
                                              <p:pRg st="1" end="1"/>
                                            </p:txEl>
                                          </p:spTgt>
                                        </p:tgtEl>
                                        <p:attrNameLst>
                                          <p:attrName>style.visibility</p:attrName>
                                        </p:attrNameLst>
                                      </p:cBhvr>
                                      <p:to>
                                        <p:strVal val="visible"/>
                                      </p:to>
                                    </p:set>
                                    <p:animEffect transition="in" filter="fade">
                                      <p:cBhvr>
                                        <p:cTn id="14" dur="1000"/>
                                        <p:tgtEl>
                                          <p:spTgt spid="129">
                                            <p:txEl>
                                              <p:pRg st="1" end="1"/>
                                            </p:txEl>
                                          </p:spTgt>
                                        </p:tgtEl>
                                      </p:cBhvr>
                                    </p:animEffect>
                                    <p:anim calcmode="lin" valueType="num">
                                      <p:cBhvr>
                                        <p:cTn id="15" dur="1000" fill="hold"/>
                                        <p:tgtEl>
                                          <p:spTgt spid="12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9">
                                            <p:txEl>
                                              <p:pRg st="2" end="2"/>
                                            </p:txEl>
                                          </p:spTgt>
                                        </p:tgtEl>
                                        <p:attrNameLst>
                                          <p:attrName>style.visibility</p:attrName>
                                        </p:attrNameLst>
                                      </p:cBhvr>
                                      <p:to>
                                        <p:strVal val="visible"/>
                                      </p:to>
                                    </p:set>
                                    <p:animEffect transition="in" filter="fade">
                                      <p:cBhvr>
                                        <p:cTn id="21" dur="1000"/>
                                        <p:tgtEl>
                                          <p:spTgt spid="129">
                                            <p:txEl>
                                              <p:pRg st="2" end="2"/>
                                            </p:txEl>
                                          </p:spTgt>
                                        </p:tgtEl>
                                      </p:cBhvr>
                                    </p:animEffect>
                                    <p:anim calcmode="lin" valueType="num">
                                      <p:cBhvr>
                                        <p:cTn id="22" dur="1000" fill="hold"/>
                                        <p:tgtEl>
                                          <p:spTgt spid="12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2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9">
                                            <p:txEl>
                                              <p:pRg st="3" end="3"/>
                                            </p:txEl>
                                          </p:spTgt>
                                        </p:tgtEl>
                                        <p:attrNameLst>
                                          <p:attrName>style.visibility</p:attrName>
                                        </p:attrNameLst>
                                      </p:cBhvr>
                                      <p:to>
                                        <p:strVal val="visible"/>
                                      </p:to>
                                    </p:set>
                                    <p:animEffect transition="in" filter="fade">
                                      <p:cBhvr>
                                        <p:cTn id="28" dur="1000"/>
                                        <p:tgtEl>
                                          <p:spTgt spid="129">
                                            <p:txEl>
                                              <p:pRg st="3" end="3"/>
                                            </p:txEl>
                                          </p:spTgt>
                                        </p:tgtEl>
                                      </p:cBhvr>
                                    </p:animEffect>
                                    <p:anim calcmode="lin" valueType="num">
                                      <p:cBhvr>
                                        <p:cTn id="29" dur="1000" fill="hold"/>
                                        <p:tgtEl>
                                          <p:spTgt spid="129">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2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29">
                                            <p:txEl>
                                              <p:pRg st="4" end="4"/>
                                            </p:txEl>
                                          </p:spTgt>
                                        </p:tgtEl>
                                        <p:attrNameLst>
                                          <p:attrName>style.visibility</p:attrName>
                                        </p:attrNameLst>
                                      </p:cBhvr>
                                      <p:to>
                                        <p:strVal val="visible"/>
                                      </p:to>
                                    </p:set>
                                    <p:animEffect transition="in" filter="fade">
                                      <p:cBhvr>
                                        <p:cTn id="35" dur="1000"/>
                                        <p:tgtEl>
                                          <p:spTgt spid="129">
                                            <p:txEl>
                                              <p:pRg st="4" end="4"/>
                                            </p:txEl>
                                          </p:spTgt>
                                        </p:tgtEl>
                                      </p:cBhvr>
                                    </p:animEffect>
                                    <p:anim calcmode="lin" valueType="num">
                                      <p:cBhvr>
                                        <p:cTn id="36" dur="1000" fill="hold"/>
                                        <p:tgtEl>
                                          <p:spTgt spid="129">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29">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5"/>
        <p:cNvGrpSpPr/>
        <p:nvPr/>
      </p:nvGrpSpPr>
      <p:grpSpPr>
        <a:xfrm>
          <a:off x="0" y="0"/>
          <a:ext cx="0" cy="0"/>
          <a:chOff x="0" y="0"/>
          <a:chExt cx="0" cy="0"/>
        </a:xfrm>
      </p:grpSpPr>
      <p:sp>
        <p:nvSpPr>
          <p:cNvPr id="116" name="Google Shape;116;p17"/>
          <p:cNvSpPr txBox="1">
            <a:spLocks noGrp="1"/>
          </p:cNvSpPr>
          <p:nvPr>
            <p:ph type="ctrTitle"/>
          </p:nvPr>
        </p:nvSpPr>
        <p:spPr>
          <a:xfrm>
            <a:off x="2935400" y="2014877"/>
            <a:ext cx="5814900" cy="910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a:t>Phần 2: Cơ sở lý thuyết</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prstGeom prst="rect">
            <a:avLst/>
          </a:prstGeom>
        </p:spPr>
        <p:txBody>
          <a:bodyPr spcFirstLastPara="1" wrap="square" lIns="91425" tIns="91425" rIns="91425" bIns="91425" anchor="ctr" anchorCtr="0">
            <a:noAutofit/>
          </a:bodyPr>
          <a:lstStyle/>
          <a:p>
            <a:pPr marL="0" marR="0" algn="just">
              <a:lnSpc>
                <a:spcPct val="150000"/>
              </a:lnSpc>
              <a:spcBef>
                <a:spcPts val="0"/>
              </a:spcBef>
              <a:spcAft>
                <a:spcPts val="0"/>
              </a:spcAft>
            </a:pPr>
            <a:r>
              <a:rPr lang="en-US" b="1">
                <a:effectLst/>
                <a:latin typeface="Barlow" panose="00000500000000000000" pitchFamily="2" charset="0"/>
                <a:ea typeface="Calibri" panose="020F0502020204030204" pitchFamily="34" charset="0"/>
                <a:cs typeface="Times New Roman" panose="02020603050405020304" pitchFamily="18" charset="0"/>
              </a:rPr>
              <a:t>Công nghệ sử dụng ở front-end</a:t>
            </a:r>
            <a:endParaRPr lang="vi-VN">
              <a:effectLst/>
              <a:latin typeface="Barlow" panose="00000500000000000000" pitchFamily="2" charset="0"/>
              <a:ea typeface="Calibri" panose="020F0502020204030204" pitchFamily="34" charset="0"/>
              <a:cs typeface="Times New Roman" panose="02020603050405020304" pitchFamily="18" charset="0"/>
            </a:endParaRPr>
          </a:p>
        </p:txBody>
      </p:sp>
      <p:sp>
        <p:nvSpPr>
          <p:cNvPr id="129" name="Google Shape;129;p19"/>
          <p:cNvSpPr txBox="1">
            <a:spLocks noGrp="1"/>
          </p:cNvSpPr>
          <p:nvPr>
            <p:ph type="body" idx="1"/>
          </p:nvPr>
        </p:nvSpPr>
        <p:spPr>
          <a:xfrm>
            <a:off x="1345581" y="1200175"/>
            <a:ext cx="3813718" cy="3382500"/>
          </a:xfrm>
          <a:prstGeom prst="rect">
            <a:avLst/>
          </a:prstGeom>
        </p:spPr>
        <p:txBody>
          <a:bodyPr spcFirstLastPara="1" wrap="square" lIns="91425" tIns="91425" rIns="91425" bIns="91425" anchor="t" anchorCtr="0">
            <a:noAutofit/>
          </a:bodyPr>
          <a:lstStyle/>
          <a:p>
            <a:pPr marL="0" algn="just">
              <a:lnSpc>
                <a:spcPct val="150000"/>
              </a:lnSpc>
              <a:spcBef>
                <a:spcPts val="0"/>
              </a:spcBef>
            </a:pPr>
            <a:r>
              <a:rPr lang="vi-VN" b="1">
                <a:latin typeface="+mn-lt"/>
              </a:rPr>
              <a:t>React</a:t>
            </a:r>
            <a:r>
              <a:rPr lang="vi-VN">
                <a:latin typeface="+mn-lt"/>
              </a:rPr>
              <a:t>: là một thư viện Javascript phát triển tại Facebook để hỗ trợ việc xây dựng nhữngcomponents UI có tính tương tác cao.</a:t>
            </a:r>
            <a:endParaRPr lang="vi-VN" sz="1800">
              <a:effectLst/>
              <a:latin typeface="+mn-lt"/>
              <a:ea typeface="Calibri" panose="020F0502020204030204" pitchFamily="34" charset="0"/>
              <a:cs typeface="Times New Roman" panose="02020603050405020304" pitchFamily="18" charset="0"/>
            </a:endParaRPr>
          </a:p>
        </p:txBody>
      </p:sp>
      <p:sp>
        <p:nvSpPr>
          <p:cNvPr id="130" name="Google Shape;130;p1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7</a:t>
            </a:fld>
            <a:endParaRPr/>
          </a:p>
        </p:txBody>
      </p:sp>
      <p:pic>
        <p:nvPicPr>
          <p:cNvPr id="1026" name="Picture 2" descr="Bạn đã hiểu hết về ReactJS chưa? - AMELA Technology">
            <a:extLst>
              <a:ext uri="{FF2B5EF4-FFF2-40B4-BE49-F238E27FC236}">
                <a16:creationId xmlns:a16="http://schemas.microsoft.com/office/drawing/2014/main" id="{3117CFEC-DAEB-3BD4-00B9-B3ECA567D4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0020" y="1371600"/>
            <a:ext cx="3612995" cy="2743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9">
                                            <p:txEl>
                                              <p:pRg st="0" end="0"/>
                                            </p:txEl>
                                          </p:spTgt>
                                        </p:tgtEl>
                                        <p:attrNameLst>
                                          <p:attrName>style.visibility</p:attrName>
                                        </p:attrNameLst>
                                      </p:cBhvr>
                                      <p:to>
                                        <p:strVal val="visible"/>
                                      </p:to>
                                    </p:set>
                                    <p:animEffect transition="in" filter="fade">
                                      <p:cBhvr>
                                        <p:cTn id="7" dur="1000"/>
                                        <p:tgtEl>
                                          <p:spTgt spid="129">
                                            <p:txEl>
                                              <p:pRg st="0" end="0"/>
                                            </p:txEl>
                                          </p:spTgt>
                                        </p:tgtEl>
                                      </p:cBhvr>
                                    </p:animEffect>
                                    <p:anim calcmode="lin" valueType="num">
                                      <p:cBhvr>
                                        <p:cTn id="8" dur="1000" fill="hold"/>
                                        <p:tgtEl>
                                          <p:spTgt spid="12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9">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prstGeom prst="rect">
            <a:avLst/>
          </a:prstGeom>
        </p:spPr>
        <p:txBody>
          <a:bodyPr spcFirstLastPara="1" wrap="square" lIns="91425" tIns="91425" rIns="91425" bIns="91425" anchor="ctr" anchorCtr="0">
            <a:noAutofit/>
          </a:bodyPr>
          <a:lstStyle/>
          <a:p>
            <a:pPr marL="0" marR="0" algn="just">
              <a:lnSpc>
                <a:spcPct val="150000"/>
              </a:lnSpc>
              <a:spcBef>
                <a:spcPts val="0"/>
              </a:spcBef>
              <a:spcAft>
                <a:spcPts val="0"/>
              </a:spcAft>
            </a:pPr>
            <a:r>
              <a:rPr lang="en-US" b="1">
                <a:effectLst/>
                <a:latin typeface="Barlow" panose="00000500000000000000" pitchFamily="2" charset="0"/>
                <a:ea typeface="Calibri" panose="020F0502020204030204" pitchFamily="34" charset="0"/>
                <a:cs typeface="Times New Roman" panose="02020603050405020304" pitchFamily="18" charset="0"/>
              </a:rPr>
              <a:t>Công nghệ sử dụng ở front-end</a:t>
            </a:r>
            <a:endParaRPr lang="vi-VN">
              <a:effectLst/>
              <a:latin typeface="Barlow" panose="00000500000000000000" pitchFamily="2" charset="0"/>
              <a:ea typeface="Calibri" panose="020F0502020204030204" pitchFamily="34" charset="0"/>
              <a:cs typeface="Times New Roman" panose="02020603050405020304" pitchFamily="18" charset="0"/>
            </a:endParaRPr>
          </a:p>
        </p:txBody>
      </p:sp>
      <p:sp>
        <p:nvSpPr>
          <p:cNvPr id="129" name="Google Shape;129;p19"/>
          <p:cNvSpPr txBox="1">
            <a:spLocks noGrp="1"/>
          </p:cNvSpPr>
          <p:nvPr>
            <p:ph type="body" idx="1"/>
          </p:nvPr>
        </p:nvSpPr>
        <p:spPr>
          <a:xfrm>
            <a:off x="1576275" y="1285725"/>
            <a:ext cx="3482400" cy="3382500"/>
          </a:xfrm>
          <a:prstGeom prst="rect">
            <a:avLst/>
          </a:prstGeom>
        </p:spPr>
        <p:txBody>
          <a:bodyPr spcFirstLastPara="1" wrap="square" lIns="91425" tIns="91425" rIns="91425" bIns="91425" anchor="t" anchorCtr="0">
            <a:noAutofit/>
          </a:bodyPr>
          <a:lstStyle/>
          <a:p>
            <a:pPr marL="0" marR="0" algn="just">
              <a:lnSpc>
                <a:spcPct val="150000"/>
              </a:lnSpc>
              <a:spcBef>
                <a:spcPts val="0"/>
              </a:spcBef>
              <a:spcAft>
                <a:spcPts val="0"/>
              </a:spcAft>
            </a:pPr>
            <a:r>
              <a:rPr lang="en-US" sz="1800" b="1">
                <a:effectLst/>
                <a:latin typeface="+mn-lt"/>
                <a:ea typeface="Calibri" panose="020F0502020204030204" pitchFamily="34" charset="0"/>
                <a:cs typeface="Times New Roman" panose="02020603050405020304" pitchFamily="18" charset="0"/>
              </a:rPr>
              <a:t>JSX:</a:t>
            </a:r>
            <a:r>
              <a:rPr lang="en-US" sz="1800">
                <a:effectLst/>
                <a:latin typeface="+mn-lt"/>
                <a:ea typeface="Calibri" panose="020F0502020204030204" pitchFamily="34" charset="0"/>
                <a:cs typeface="Times New Roman" panose="02020603050405020304" pitchFamily="18" charset="0"/>
              </a:rPr>
              <a:t> </a:t>
            </a:r>
            <a:r>
              <a:rPr lang="en-US" sz="1800">
                <a:effectLst/>
                <a:latin typeface="+mn-lt"/>
                <a:ea typeface="Calibri" panose="020F0502020204030204" pitchFamily="34" charset="0"/>
              </a:rPr>
              <a:t>các đoạn mã sẽ được viết theo thẻ mở rộng XML, Các thuộc tính trong JSX được viết theo camelCase, một số được đặt tên khác như class -&gt; className, for -&gt; htmlFor.</a:t>
            </a:r>
          </a:p>
          <a:p>
            <a:pPr marL="0" algn="just">
              <a:lnSpc>
                <a:spcPct val="150000"/>
              </a:lnSpc>
              <a:spcBef>
                <a:spcPts val="0"/>
              </a:spcBef>
            </a:pPr>
            <a:r>
              <a:rPr lang="en-US" sz="1800" b="1">
                <a:effectLst/>
                <a:latin typeface="+mn-lt"/>
                <a:ea typeface="Calibri" panose="020F0502020204030204" pitchFamily="34" charset="0"/>
                <a:cs typeface="Times New Roman" panose="02020603050405020304" pitchFamily="18" charset="0"/>
              </a:rPr>
              <a:t>Component:</a:t>
            </a:r>
            <a:r>
              <a:rPr lang="en-US" sz="1800">
                <a:effectLst/>
                <a:latin typeface="+mn-lt"/>
                <a:ea typeface="Calibri" panose="020F0502020204030204" pitchFamily="34" charset="0"/>
                <a:cs typeface="Times New Roman" panose="02020603050405020304" pitchFamily="18" charset="0"/>
              </a:rPr>
              <a:t> có vai trò như hàm và thông qua hàm r</a:t>
            </a:r>
            <a:r>
              <a:rPr lang="vi-VN" sz="1800">
                <a:solidFill>
                  <a:srgbClr val="1B1B1B"/>
                </a:solidFill>
                <a:latin typeface="Open Sans" panose="020B0606030504020204" pitchFamily="34" charset="0"/>
              </a:rPr>
              <a:t>React.js là một thư viện Javascript đang nổi lên trong những năm gần đây với xu hướng Single Page Application. Trong khi những framework khác cố gắng hướng đến một mô hình MVC hoàn thiện thì React nổi bật với sự đơn giản và dễ dàng phối hợp với những thư viện Javascript khác. Nếu như AngularJS là một Framework cho phép nhúng code javasscript trong code html thông qua các attribute như ng-model, ng-repeat...thì với react là một library cho phép nhúng code html trong code javascript nhờ vào JSX, bạn có thể dễ dàng lồng các đoạn HTML vào trong JS.Tích hợp giữa javascript và HTML vào trong JSX làm cho các component dễ hiểu hơn</a:t>
            </a:r>
            <a:r>
              <a:rPr lang="en-US" sz="1800">
                <a:effectLst/>
                <a:latin typeface="+mn-lt"/>
                <a:ea typeface="Calibri" panose="020F0502020204030204" pitchFamily="34" charset="0"/>
                <a:cs typeface="Times New Roman" panose="02020603050405020304" pitchFamily="18" charset="0"/>
              </a:rPr>
              <a:t>ender trả về các thành phần HTML.  </a:t>
            </a:r>
            <a:endParaRPr lang="vi-VN" sz="1800">
              <a:effectLst/>
              <a:latin typeface="+mn-lt"/>
              <a:ea typeface="Calibri" panose="020F0502020204030204" pitchFamily="34" charset="0"/>
              <a:cs typeface="Times New Roman" panose="02020603050405020304" pitchFamily="18" charset="0"/>
            </a:endParaRPr>
          </a:p>
        </p:txBody>
      </p:sp>
      <p:sp>
        <p:nvSpPr>
          <p:cNvPr id="130" name="Google Shape;130;p1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8</a:t>
            </a:fld>
            <a:endParaRPr/>
          </a:p>
        </p:txBody>
      </p:sp>
      <p:pic>
        <p:nvPicPr>
          <p:cNvPr id="3" name="Picture 2">
            <a:extLst>
              <a:ext uri="{FF2B5EF4-FFF2-40B4-BE49-F238E27FC236}">
                <a16:creationId xmlns:a16="http://schemas.microsoft.com/office/drawing/2014/main" id="{FE67D7E7-3A08-9C58-2EAD-54891C984B92}"/>
              </a:ext>
            </a:extLst>
          </p:cNvPr>
          <p:cNvPicPr>
            <a:picLocks noChangeAspect="1"/>
          </p:cNvPicPr>
          <p:nvPr/>
        </p:nvPicPr>
        <p:blipFill>
          <a:blip r:embed="rId3"/>
          <a:stretch>
            <a:fillRect/>
          </a:stretch>
        </p:blipFill>
        <p:spPr>
          <a:xfrm>
            <a:off x="5437300" y="1286433"/>
            <a:ext cx="3482400" cy="2569906"/>
          </a:xfrm>
          <a:prstGeom prst="rect">
            <a:avLst/>
          </a:prstGeom>
        </p:spPr>
      </p:pic>
      <p:sp>
        <p:nvSpPr>
          <p:cNvPr id="5" name="TextBox 4">
            <a:extLst>
              <a:ext uri="{FF2B5EF4-FFF2-40B4-BE49-F238E27FC236}">
                <a16:creationId xmlns:a16="http://schemas.microsoft.com/office/drawing/2014/main" id="{5D36FC2E-81A8-27C7-5EA7-D8B8193C48A8}"/>
              </a:ext>
            </a:extLst>
          </p:cNvPr>
          <p:cNvSpPr txBox="1"/>
          <p:nvPr/>
        </p:nvSpPr>
        <p:spPr>
          <a:xfrm>
            <a:off x="4679795" y="3878685"/>
            <a:ext cx="4679794" cy="307777"/>
          </a:xfrm>
          <a:prstGeom prst="rect">
            <a:avLst/>
          </a:prstGeom>
          <a:noFill/>
        </p:spPr>
        <p:txBody>
          <a:bodyPr wrap="square">
            <a:spAutoFit/>
          </a:bodyPr>
          <a:lstStyle/>
          <a:p>
            <a:pPr marL="365760" marR="0" algn="ctr">
              <a:spcBef>
                <a:spcPts val="0"/>
              </a:spcBef>
              <a:spcAft>
                <a:spcPts val="1000"/>
              </a:spcAft>
            </a:pPr>
            <a:r>
              <a:rPr lang="en-US" sz="1400" b="1" i="1">
                <a:effectLst/>
                <a:latin typeface="Times New Roman" panose="02020603050405020304" pitchFamily="18" charset="0"/>
                <a:ea typeface="Arial" panose="020B0604020202020204" pitchFamily="34" charset="0"/>
                <a:cs typeface="Arial" panose="020B0604020202020204" pitchFamily="34" charset="0"/>
              </a:rPr>
              <a:t>Ví dụ về JSX</a:t>
            </a:r>
            <a:endParaRPr lang="vi-VN" sz="1400" b="1" i="1">
              <a:effectLst/>
              <a:latin typeface="Times New Roman" panose="02020603050405020304" pitchFamily="18" charset="0"/>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38532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9">
                                            <p:txEl>
                                              <p:pRg st="0" end="0"/>
                                            </p:txEl>
                                          </p:spTgt>
                                        </p:tgtEl>
                                        <p:attrNameLst>
                                          <p:attrName>style.visibility</p:attrName>
                                        </p:attrNameLst>
                                      </p:cBhvr>
                                      <p:to>
                                        <p:strVal val="visible"/>
                                      </p:to>
                                    </p:set>
                                    <p:animEffect transition="in" filter="fade">
                                      <p:cBhvr>
                                        <p:cTn id="7" dur="1000"/>
                                        <p:tgtEl>
                                          <p:spTgt spid="129">
                                            <p:txEl>
                                              <p:pRg st="0" end="0"/>
                                            </p:txEl>
                                          </p:spTgt>
                                        </p:tgtEl>
                                      </p:cBhvr>
                                    </p:animEffect>
                                    <p:anim calcmode="lin" valueType="num">
                                      <p:cBhvr>
                                        <p:cTn id="8" dur="1000" fill="hold"/>
                                        <p:tgtEl>
                                          <p:spTgt spid="12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9">
                                            <p:txEl>
                                              <p:pRg st="1" end="1"/>
                                            </p:txEl>
                                          </p:spTgt>
                                        </p:tgtEl>
                                        <p:attrNameLst>
                                          <p:attrName>style.visibility</p:attrName>
                                        </p:attrNameLst>
                                      </p:cBhvr>
                                      <p:to>
                                        <p:strVal val="visible"/>
                                      </p:to>
                                    </p:set>
                                    <p:animEffect transition="in" filter="fade">
                                      <p:cBhvr>
                                        <p:cTn id="14" dur="1000"/>
                                        <p:tgtEl>
                                          <p:spTgt spid="129">
                                            <p:txEl>
                                              <p:pRg st="1" end="1"/>
                                            </p:txEl>
                                          </p:spTgt>
                                        </p:tgtEl>
                                      </p:cBhvr>
                                    </p:animEffect>
                                    <p:anim calcmode="lin" valueType="num">
                                      <p:cBhvr>
                                        <p:cTn id="15" dur="1000" fill="hold"/>
                                        <p:tgtEl>
                                          <p:spTgt spid="12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9">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prstGeom prst="rect">
            <a:avLst/>
          </a:prstGeom>
        </p:spPr>
        <p:txBody>
          <a:bodyPr spcFirstLastPara="1" wrap="square" lIns="91425" tIns="91425" rIns="91425" bIns="91425" anchor="ctr" anchorCtr="0">
            <a:noAutofit/>
          </a:bodyPr>
          <a:lstStyle/>
          <a:p>
            <a:pPr marL="0" marR="0" algn="just">
              <a:lnSpc>
                <a:spcPct val="150000"/>
              </a:lnSpc>
              <a:spcBef>
                <a:spcPts val="0"/>
              </a:spcBef>
              <a:spcAft>
                <a:spcPts val="0"/>
              </a:spcAft>
            </a:pPr>
            <a:r>
              <a:rPr lang="en-US" b="1">
                <a:effectLst/>
                <a:latin typeface="Barlow" panose="00000500000000000000" pitchFamily="2" charset="0"/>
                <a:ea typeface="Calibri" panose="020F0502020204030204" pitchFamily="34" charset="0"/>
                <a:cs typeface="Times New Roman" panose="02020603050405020304" pitchFamily="18" charset="0"/>
              </a:rPr>
              <a:t>Công nghệ sử dụng ở front-end</a:t>
            </a:r>
            <a:endParaRPr lang="vi-VN">
              <a:effectLst/>
              <a:latin typeface="Barlow" panose="00000500000000000000" pitchFamily="2" charset="0"/>
              <a:ea typeface="Calibri" panose="020F0502020204030204" pitchFamily="34" charset="0"/>
              <a:cs typeface="Times New Roman" panose="02020603050405020304" pitchFamily="18" charset="0"/>
            </a:endParaRPr>
          </a:p>
        </p:txBody>
      </p:sp>
      <p:sp>
        <p:nvSpPr>
          <p:cNvPr id="129" name="Google Shape;129;p19"/>
          <p:cNvSpPr txBox="1">
            <a:spLocks noGrp="1"/>
          </p:cNvSpPr>
          <p:nvPr>
            <p:ph type="body" idx="1"/>
          </p:nvPr>
        </p:nvSpPr>
        <p:spPr>
          <a:xfrm>
            <a:off x="1576275" y="1285725"/>
            <a:ext cx="3482400" cy="3382500"/>
          </a:xfrm>
          <a:prstGeom prst="rect">
            <a:avLst/>
          </a:prstGeom>
        </p:spPr>
        <p:txBody>
          <a:bodyPr spcFirstLastPara="1" wrap="square" lIns="91425" tIns="91425" rIns="91425" bIns="91425" anchor="t" anchorCtr="0">
            <a:noAutofit/>
          </a:bodyPr>
          <a:lstStyle/>
          <a:p>
            <a:pPr marL="0" marR="0" algn="just">
              <a:lnSpc>
                <a:spcPct val="150000"/>
              </a:lnSpc>
              <a:spcBef>
                <a:spcPts val="0"/>
              </a:spcBef>
              <a:spcAft>
                <a:spcPts val="0"/>
              </a:spcAft>
            </a:pPr>
            <a:r>
              <a:rPr lang="en-US" sz="1800" b="1">
                <a:effectLst/>
                <a:latin typeface="+mn-lt"/>
                <a:ea typeface="Calibri" panose="020F0502020204030204" pitchFamily="34" charset="0"/>
                <a:cs typeface="Times New Roman" panose="02020603050405020304" pitchFamily="18" charset="0"/>
              </a:rPr>
              <a:t>Rendering elements (Data binding):</a:t>
            </a:r>
            <a:r>
              <a:rPr lang="en-US" sz="1800">
                <a:effectLst/>
                <a:latin typeface="+mn-lt"/>
                <a:ea typeface="Calibri" panose="020F0502020204030204" pitchFamily="34" charset="0"/>
                <a:cs typeface="Times New Roman" panose="02020603050405020304" pitchFamily="18" charset="0"/>
              </a:rPr>
              <a:t> cú pháp JSX cho phép lồng javascript, nội dung render có thể là chuỗi, biến hoặc hàm. </a:t>
            </a:r>
          </a:p>
          <a:p>
            <a:pPr marL="0" marR="0" algn="just">
              <a:lnSpc>
                <a:spcPct val="150000"/>
              </a:lnSpc>
              <a:spcBef>
                <a:spcPts val="0"/>
              </a:spcBef>
              <a:spcAft>
                <a:spcPts val="0"/>
              </a:spcAft>
            </a:pPr>
            <a:r>
              <a:rPr lang="en-US" sz="1800" b="1">
                <a:effectLst/>
                <a:latin typeface="+mn-lt"/>
                <a:ea typeface="Calibri" panose="020F0502020204030204" pitchFamily="34" charset="0"/>
                <a:cs typeface="Times New Roman" panose="02020603050405020304" pitchFamily="18" charset="0"/>
              </a:rPr>
              <a:t>List và key</a:t>
            </a:r>
            <a:endParaRPr lang="vi-VN" sz="1800">
              <a:effectLst/>
              <a:latin typeface="+mn-lt"/>
              <a:ea typeface="Calibri" panose="020F0502020204030204" pitchFamily="34" charset="0"/>
              <a:cs typeface="Times New Roman" panose="02020603050405020304" pitchFamily="18" charset="0"/>
            </a:endParaRPr>
          </a:p>
          <a:p>
            <a:pPr marL="0" marR="0" algn="just">
              <a:lnSpc>
                <a:spcPct val="150000"/>
              </a:lnSpc>
              <a:spcBef>
                <a:spcPts val="0"/>
              </a:spcBef>
              <a:spcAft>
                <a:spcPts val="0"/>
              </a:spcAft>
            </a:pPr>
            <a:r>
              <a:rPr lang="en-US" sz="1800">
                <a:effectLst/>
                <a:latin typeface="+mn-lt"/>
                <a:ea typeface="Calibri" panose="020F0502020204030204" pitchFamily="34" charset="0"/>
                <a:cs typeface="Times New Roman" panose="02020603050405020304" pitchFamily="18" charset="0"/>
              </a:rPr>
              <a:t>Để render ra một danh sách trong Reactjs, ta dùng hàm map cho biến là một array. </a:t>
            </a:r>
            <a:endParaRPr lang="vi-VN" sz="1800">
              <a:effectLst/>
              <a:latin typeface="+mn-lt"/>
              <a:ea typeface="Calibri" panose="020F0502020204030204" pitchFamily="34" charset="0"/>
              <a:cs typeface="Times New Roman" panose="02020603050405020304" pitchFamily="18" charset="0"/>
            </a:endParaRPr>
          </a:p>
        </p:txBody>
      </p:sp>
      <p:sp>
        <p:nvSpPr>
          <p:cNvPr id="130" name="Google Shape;130;p1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n"/>
              <a:t>9</a:t>
            </a:fld>
            <a:endParaRPr/>
          </a:p>
        </p:txBody>
      </p:sp>
      <p:sp>
        <p:nvSpPr>
          <p:cNvPr id="5" name="TextBox 4">
            <a:extLst>
              <a:ext uri="{FF2B5EF4-FFF2-40B4-BE49-F238E27FC236}">
                <a16:creationId xmlns:a16="http://schemas.microsoft.com/office/drawing/2014/main" id="{5D36FC2E-81A8-27C7-5EA7-D8B8193C48A8}"/>
              </a:ext>
            </a:extLst>
          </p:cNvPr>
          <p:cNvSpPr txBox="1"/>
          <p:nvPr/>
        </p:nvSpPr>
        <p:spPr>
          <a:xfrm>
            <a:off x="4679795" y="3878685"/>
            <a:ext cx="4679794" cy="307777"/>
          </a:xfrm>
          <a:prstGeom prst="rect">
            <a:avLst/>
          </a:prstGeom>
          <a:noFill/>
        </p:spPr>
        <p:txBody>
          <a:bodyPr wrap="square">
            <a:spAutoFit/>
          </a:bodyPr>
          <a:lstStyle/>
          <a:p>
            <a:pPr marL="365760" marR="0" algn="ctr">
              <a:spcBef>
                <a:spcPts val="0"/>
              </a:spcBef>
              <a:spcAft>
                <a:spcPts val="1000"/>
              </a:spcAft>
            </a:pPr>
            <a:r>
              <a:rPr lang="en-US" i="1">
                <a:effectLst/>
                <a:latin typeface="Times New Roman" panose="02020603050405020304" pitchFamily="18" charset="0"/>
                <a:ea typeface="Arial" panose="020B0604020202020204" pitchFamily="34" charset="0"/>
                <a:cs typeface="Arial" panose="020B0604020202020204" pitchFamily="34" charset="0"/>
              </a:rPr>
              <a:t>Ví dụ về </a:t>
            </a:r>
            <a:r>
              <a:rPr lang="en-US" i="1">
                <a:effectLst/>
                <a:latin typeface="Times New Roman" panose="02020603050405020304" pitchFamily="18" charset="0"/>
                <a:ea typeface="Times New Roman" panose="02020603050405020304" pitchFamily="18" charset="0"/>
              </a:rPr>
              <a:t>List và key</a:t>
            </a:r>
            <a:endParaRPr lang="vi-VN" i="1">
              <a:effectLst/>
              <a:latin typeface="Times New Roman" panose="02020603050405020304" pitchFamily="18" charset="0"/>
              <a:ea typeface="Arial" panose="020B0604020202020204" pitchFamily="34" charset="0"/>
              <a:cs typeface="Arial" panose="020B0604020202020204" pitchFamily="34" charset="0"/>
            </a:endParaRPr>
          </a:p>
        </p:txBody>
      </p:sp>
      <p:pic>
        <p:nvPicPr>
          <p:cNvPr id="2" name="Picture 1">
            <a:extLst>
              <a:ext uri="{FF2B5EF4-FFF2-40B4-BE49-F238E27FC236}">
                <a16:creationId xmlns:a16="http://schemas.microsoft.com/office/drawing/2014/main" id="{77AE0A20-2E7B-CDCA-9855-C6BB076744F2}"/>
              </a:ext>
            </a:extLst>
          </p:cNvPr>
          <p:cNvPicPr>
            <a:picLocks noChangeAspect="1"/>
          </p:cNvPicPr>
          <p:nvPr/>
        </p:nvPicPr>
        <p:blipFill>
          <a:blip r:embed="rId3"/>
          <a:stretch>
            <a:fillRect/>
          </a:stretch>
        </p:blipFill>
        <p:spPr>
          <a:xfrm>
            <a:off x="5134570" y="1365772"/>
            <a:ext cx="3770243" cy="2343150"/>
          </a:xfrm>
          <a:prstGeom prst="rect">
            <a:avLst/>
          </a:prstGeom>
        </p:spPr>
      </p:pic>
    </p:spTree>
    <p:extLst>
      <p:ext uri="{BB962C8B-B14F-4D97-AF65-F5344CB8AC3E}">
        <p14:creationId xmlns:p14="http://schemas.microsoft.com/office/powerpoint/2010/main" val="285243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9">
                                            <p:txEl>
                                              <p:pRg st="0" end="0"/>
                                            </p:txEl>
                                          </p:spTgt>
                                        </p:tgtEl>
                                        <p:attrNameLst>
                                          <p:attrName>style.visibility</p:attrName>
                                        </p:attrNameLst>
                                      </p:cBhvr>
                                      <p:to>
                                        <p:strVal val="visible"/>
                                      </p:to>
                                    </p:set>
                                    <p:animEffect transition="in" filter="fade">
                                      <p:cBhvr>
                                        <p:cTn id="7" dur="1000"/>
                                        <p:tgtEl>
                                          <p:spTgt spid="129">
                                            <p:txEl>
                                              <p:pRg st="0" end="0"/>
                                            </p:txEl>
                                          </p:spTgt>
                                        </p:tgtEl>
                                      </p:cBhvr>
                                    </p:animEffect>
                                    <p:anim calcmode="lin" valueType="num">
                                      <p:cBhvr>
                                        <p:cTn id="8" dur="1000" fill="hold"/>
                                        <p:tgtEl>
                                          <p:spTgt spid="12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9">
                                            <p:txEl>
                                              <p:pRg st="1" end="1"/>
                                            </p:txEl>
                                          </p:spTgt>
                                        </p:tgtEl>
                                        <p:attrNameLst>
                                          <p:attrName>style.visibility</p:attrName>
                                        </p:attrNameLst>
                                      </p:cBhvr>
                                      <p:to>
                                        <p:strVal val="visible"/>
                                      </p:to>
                                    </p:set>
                                    <p:animEffect transition="in" filter="fade">
                                      <p:cBhvr>
                                        <p:cTn id="14" dur="1000"/>
                                        <p:tgtEl>
                                          <p:spTgt spid="129">
                                            <p:txEl>
                                              <p:pRg st="1" end="1"/>
                                            </p:txEl>
                                          </p:spTgt>
                                        </p:tgtEl>
                                      </p:cBhvr>
                                    </p:animEffect>
                                    <p:anim calcmode="lin" valueType="num">
                                      <p:cBhvr>
                                        <p:cTn id="15" dur="1000" fill="hold"/>
                                        <p:tgtEl>
                                          <p:spTgt spid="129">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9">
                                            <p:txEl>
                                              <p:pRg st="2" end="2"/>
                                            </p:txEl>
                                          </p:spTgt>
                                        </p:tgtEl>
                                        <p:attrNameLst>
                                          <p:attrName>style.visibility</p:attrName>
                                        </p:attrNameLst>
                                      </p:cBhvr>
                                      <p:to>
                                        <p:strVal val="visible"/>
                                      </p:to>
                                    </p:set>
                                    <p:animEffect transition="in" filter="fade">
                                      <p:cBhvr>
                                        <p:cTn id="21" dur="1000"/>
                                        <p:tgtEl>
                                          <p:spTgt spid="129">
                                            <p:txEl>
                                              <p:pRg st="2" end="2"/>
                                            </p:txEl>
                                          </p:spTgt>
                                        </p:tgtEl>
                                      </p:cBhvr>
                                    </p:animEffect>
                                    <p:anim calcmode="lin" valueType="num">
                                      <p:cBhvr>
                                        <p:cTn id="22" dur="1000" fill="hold"/>
                                        <p:tgtEl>
                                          <p:spTgt spid="129">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29">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build="p"/>
    </p:bldLst>
  </p:timing>
</p:sld>
</file>

<file path=ppt/theme/theme1.xml><?xml version="1.0" encoding="utf-8"?>
<a:theme xmlns:a="http://schemas.openxmlformats.org/drawingml/2006/main" name="Basset template">
  <a:themeElements>
    <a:clrScheme name="Custom 347">
      <a:dk1>
        <a:srgbClr val="434343"/>
      </a:dk1>
      <a:lt1>
        <a:srgbClr val="FFFFFF"/>
      </a:lt1>
      <a:dk2>
        <a:srgbClr val="D9D9D9"/>
      </a:dk2>
      <a:lt2>
        <a:srgbClr val="F1F1F1"/>
      </a:lt2>
      <a:accent1>
        <a:srgbClr val="FFB000"/>
      </a:accent1>
      <a:accent2>
        <a:srgbClr val="FFE19E"/>
      </a:accent2>
      <a:accent3>
        <a:srgbClr val="6D9EEB"/>
      </a:accent3>
      <a:accent4>
        <a:srgbClr val="C9DAF8"/>
      </a:accent4>
      <a:accent5>
        <a:srgbClr val="93C47D"/>
      </a:accent5>
      <a:accent6>
        <a:srgbClr val="D9EAD3"/>
      </a:accent6>
      <a:hlink>
        <a:srgbClr val="FF99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588</TotalTime>
  <Words>1946</Words>
  <Application>Microsoft Office PowerPoint</Application>
  <PresentationFormat>On-screen Show (16:9)</PresentationFormat>
  <Paragraphs>310</Paragraphs>
  <Slides>31</Slides>
  <Notes>31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Times New Roman</vt:lpstr>
      <vt:lpstr>Calibri</vt:lpstr>
      <vt:lpstr>Barlow</vt:lpstr>
      <vt:lpstr>Courier New</vt:lpstr>
      <vt:lpstr>Arial</vt:lpstr>
      <vt:lpstr>Garamond</vt:lpstr>
      <vt:lpstr>Open Sans</vt:lpstr>
      <vt:lpstr>Symbol</vt:lpstr>
      <vt:lpstr>Basset template</vt:lpstr>
      <vt:lpstr>ĐỀ TÀI: XÂY DỰNG WEBSITE BÁN HÀNG LINH KIỆN ĐIỆN TỬ</vt:lpstr>
      <vt:lpstr>Mục Lục</vt:lpstr>
      <vt:lpstr>PHẦN 1: MỞ ĐẦU</vt:lpstr>
      <vt:lpstr>Tính cấp thiết của đề tài</vt:lpstr>
      <vt:lpstr>Mục đích của đề tài</vt:lpstr>
      <vt:lpstr>Phần 2: Cơ sở lý thuyết</vt:lpstr>
      <vt:lpstr>Công nghệ sử dụng ở front-end</vt:lpstr>
      <vt:lpstr>Công nghệ sử dụng ở front-end</vt:lpstr>
      <vt:lpstr>Công nghệ sử dụng ở front-end</vt:lpstr>
      <vt:lpstr>Công nghệ sử dụng ở front-end</vt:lpstr>
      <vt:lpstr>Spring Framework</vt:lpstr>
      <vt:lpstr>Spring Boot</vt:lpstr>
      <vt:lpstr>MongoDB</vt:lpstr>
      <vt:lpstr>JSON WEB TOKEN</vt:lpstr>
      <vt:lpstr>Phần 3: Khảo sát hiện trạng và mô hình hóa yêu cầu</vt:lpstr>
      <vt:lpstr>Linh Kiện 3m</vt:lpstr>
      <vt:lpstr>Thegioiic</vt:lpstr>
      <vt:lpstr>SMD electronics</vt:lpstr>
      <vt:lpstr>Nshop</vt:lpstr>
      <vt:lpstr>linhkienhanoi</vt:lpstr>
      <vt:lpstr>Xác định yêu cầu</vt:lpstr>
      <vt:lpstr>Xác định yêu cầu</vt:lpstr>
      <vt:lpstr>Xác định yêu cầu</vt:lpstr>
      <vt:lpstr>Xác định yêu cầu</vt:lpstr>
      <vt:lpstr>Mô hình hóa yêu cầu</vt:lpstr>
      <vt:lpstr>Mô hình hóa yêu cầu</vt:lpstr>
      <vt:lpstr>Phần 4: Phân tích và thiết kế hệ thống</vt:lpstr>
      <vt:lpstr>Cơ sở dữ liệu</vt:lpstr>
      <vt:lpstr>Thiết kế giao diện</vt:lpstr>
      <vt:lpstr>Thiết kế giao diện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XÂY DỰNG WEBSITE BÁN LINH KIỆN ĐIỆN TỬ</dc:title>
  <cp:lastModifiedBy>nhat nguyen</cp:lastModifiedBy>
  <cp:revision>12</cp:revision>
  <dcterms:modified xsi:type="dcterms:W3CDTF">2023-02-28T11:22:12Z</dcterms:modified>
</cp:coreProperties>
</file>